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4229" r:id="rId6"/>
  </p:sldMasterIdLst>
  <p:notesMasterIdLst>
    <p:notesMasterId r:id="rId31"/>
  </p:notesMasterIdLst>
  <p:sldIdLst>
    <p:sldId id="256" r:id="rId7"/>
    <p:sldId id="257" r:id="rId8"/>
    <p:sldId id="258" r:id="rId9"/>
    <p:sldId id="259" r:id="rId10"/>
    <p:sldId id="260" r:id="rId11"/>
    <p:sldId id="2076137590" r:id="rId12"/>
    <p:sldId id="261" r:id="rId13"/>
    <p:sldId id="262" r:id="rId14"/>
    <p:sldId id="263" r:id="rId15"/>
    <p:sldId id="264" r:id="rId16"/>
    <p:sldId id="265" r:id="rId17"/>
    <p:sldId id="2076137591" r:id="rId18"/>
    <p:sldId id="266" r:id="rId19"/>
    <p:sldId id="267" r:id="rId20"/>
    <p:sldId id="268" r:id="rId21"/>
    <p:sldId id="270" r:id="rId22"/>
    <p:sldId id="271" r:id="rId23"/>
    <p:sldId id="272" r:id="rId24"/>
    <p:sldId id="2076137593" r:id="rId25"/>
    <p:sldId id="2076137595" r:id="rId26"/>
    <p:sldId id="2076137600" r:id="rId27"/>
    <p:sldId id="2076137597" r:id="rId28"/>
    <p:sldId id="2076137598" r:id="rId29"/>
    <p:sldId id="207613759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AD6FD-E26B-4141-AE80-C5B3EA1A42B5}" v="1" dt="2021-03-22T18:09:23.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3" autoAdjust="0"/>
    <p:restoredTop sz="75227" autoAdjust="0"/>
  </p:normalViewPr>
  <p:slideViewPr>
    <p:cSldViewPr snapToGrid="0">
      <p:cViewPr varScale="1">
        <p:scale>
          <a:sx n="122" d="100"/>
          <a:sy n="122" d="100"/>
        </p:scale>
        <p:origin x="19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24A15-5D56-452A-8A88-1086FCEF08CC}" type="datetimeFigureOut">
              <a:rPr lang="en-US" smtClean="0"/>
              <a:t>3/25/2021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C7D8B-4ABD-4D6C-8BA7-F7D77555C584}" type="slidenum">
              <a:rPr lang="en-US" smtClean="0"/>
              <a:t>‹#›</a:t>
            </a:fld>
            <a:endParaRPr lang="en-US"/>
          </a:p>
        </p:txBody>
      </p:sp>
    </p:spTree>
    <p:extLst>
      <p:ext uri="{BB962C8B-B14F-4D97-AF65-F5344CB8AC3E}">
        <p14:creationId xmlns:p14="http://schemas.microsoft.com/office/powerpoint/2010/main" val="326113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C7D8B-4ABD-4D6C-8BA7-F7D77555C584}" type="slidenum">
              <a:rPr lang="en-US" smtClean="0"/>
              <a:t>3</a:t>
            </a:fld>
            <a:endParaRPr lang="en-US"/>
          </a:p>
        </p:txBody>
      </p:sp>
    </p:spTree>
    <p:extLst>
      <p:ext uri="{BB962C8B-B14F-4D97-AF65-F5344CB8AC3E}">
        <p14:creationId xmlns:p14="http://schemas.microsoft.com/office/powerpoint/2010/main" val="23452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C7D8B-4ABD-4D6C-8BA7-F7D77555C584}" type="slidenum">
              <a:rPr lang="en-US" smtClean="0"/>
              <a:t>4</a:t>
            </a:fld>
            <a:endParaRPr lang="en-US"/>
          </a:p>
        </p:txBody>
      </p:sp>
    </p:spTree>
    <p:extLst>
      <p:ext uri="{BB962C8B-B14F-4D97-AF65-F5344CB8AC3E}">
        <p14:creationId xmlns:p14="http://schemas.microsoft.com/office/powerpoint/2010/main" val="122229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"Bearer eyJ0eXAiOiJKV1QiLCJhbGciOiJSUzI1NiIsIng1dCI6Im5PbzNaRHJPRFhFSzFqS1doWHNsSFJfS1hFZyIsImtpZCI6Im5PbzNaRHJPRFhFSzFqS1doWHNsSFJfS1hFZyJ9.eyJhdWQiOiI1ZjA2ZjBhNS1hODA0LTRmODAtYTZkYS00YzA3ZjQzN2YxYWUiLCJpc3MiOiJodHRwczovL3N0cy53aW5kb3dzLm5ldC82ZWJiODY5YS1mMmZjLTQ1NWYtYjNjMy1jODIxNzNkNTU2ZWEvIiwiaWF0IjoxNjE1NTgxODY3LCJuYmYiOjE2MTU1ODE4NjcsImV4cCI6MTYxNTY2ODU2NywiYWlvIjoiRTJaZ1lMZ1FzelZOd3N6Sys2WkJRVjNkdGVrNkFBPT0iLCJhcHBpZCI6IjIwZTk0MGIzLTRjNzctNGIwYi05YTUzLTllMTZhMWIwMTBhNyIsImFwcGlkYWNyIjoiMiIsImlkcCI6Imh0dHBzOi8vc3RzLndpbmRvd3MubmV0LzZlYmI4NjlhLWYyZmMtNDU1Zi1iM2MzLWM4MjE3M2Q1NTZlYS8iLCJvaWQiOiIwY2E0OGMwNS1hMmU3LTQ1N2UtODRiMi1mNTMxMzdjNmQ2YmEiLCJyaCI6IjAuQVRZQW1vYTdidnp5WDBXenc4Z2hjOVZXNnJOQTZTQjNUQXRMbWxPZUZxR3dFS2MyQUFBLiIsInN1YiI6IjBjYTQ4YzA1LWEyZTctNDU3ZS04NGIyLWY1MzEzN2M2ZDZiYSIsInRpZCI6IjZlYmI4NjlhLWYyZmMtNDU1Zi1iM2MzLWM4MjE3M2Q1NTZlYSIsInV0aSI6InFZdFJHNDVOYjBhZllVTXl5Z29SQUEiLCJ2ZXIiOiIxLjAifQ.U--Okw80PpbWrEMwH1OcdHPmEo4VB3E-qqJdgHpMv4WFO-tig3s1x59gAPjZRpK8A2xLE5c46qBhC0N_07UUZw7sX1AX5yXFhjjNli5K_3SxII42Qx-VdCQKO1p9UCpcRwJGJpZBl_a1l75NsJsU3E2woGdpQyeGzC6jBaCE5pioQcftXCwwhnVkEtF6C-f3RxB_cABxMI6eT4Zj29ikYPtEMaeiHNDhDaCjtM8fi3BYIqR1xKGO7-aTA2R3ezdRf8lylT8zyjQzE6ow48XkKyGtqNMFI_SSOd5JMqdEr4nVfrLVqvAY6jDpYHxQlS-GP-0835-9ILYgDmFdV5Bn6g"</a:t>
            </a:r>
          </a:p>
          <a:p>
            <a:endParaRPr lang="en-US" dirty="0"/>
          </a:p>
        </p:txBody>
      </p:sp>
      <p:sp>
        <p:nvSpPr>
          <p:cNvPr id="4" name="Slide Number Placeholder 3"/>
          <p:cNvSpPr>
            <a:spLocks noGrp="1"/>
          </p:cNvSpPr>
          <p:nvPr>
            <p:ph type="sldNum" sz="quarter" idx="5"/>
          </p:nvPr>
        </p:nvSpPr>
        <p:spPr/>
        <p:txBody>
          <a:bodyPr/>
          <a:lstStyle/>
          <a:p>
            <a:fld id="{4EBC7D8B-4ABD-4D6C-8BA7-F7D77555C584}" type="slidenum">
              <a:rPr lang="en-US" smtClean="0"/>
              <a:t>16</a:t>
            </a:fld>
            <a:endParaRPr lang="en-US"/>
          </a:p>
        </p:txBody>
      </p:sp>
    </p:spTree>
    <p:extLst>
      <p:ext uri="{BB962C8B-B14F-4D97-AF65-F5344CB8AC3E}">
        <p14:creationId xmlns:p14="http://schemas.microsoft.com/office/powerpoint/2010/main" val="399514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BC7D8B-4ABD-4D6C-8BA7-F7D77555C584}" type="slidenum">
              <a:rPr lang="en-US" smtClean="0"/>
              <a:t>24</a:t>
            </a:fld>
            <a:endParaRPr lang="en-US"/>
          </a:p>
        </p:txBody>
      </p:sp>
    </p:spTree>
    <p:extLst>
      <p:ext uri="{BB962C8B-B14F-4D97-AF65-F5344CB8AC3E}">
        <p14:creationId xmlns:p14="http://schemas.microsoft.com/office/powerpoint/2010/main" val="319453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AC3888-52C6-48A5-B06A-E32212579B7B}"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514467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C3888-52C6-48A5-B06A-E32212579B7B}"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54397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C3888-52C6-48A5-B06A-E32212579B7B}"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698468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3958411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78774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9216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773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392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323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775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8486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C3888-52C6-48A5-B06A-E32212579B7B}"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89644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64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06413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2156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2372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735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663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450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7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52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07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AC3888-52C6-48A5-B06A-E32212579B7B}"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642697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1199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0117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83281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779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descr="A picture containing person, man, car, standing&#10;&#10;Description automatically generated">
            <a:extLst>
              <a:ext uri="{FF2B5EF4-FFF2-40B4-BE49-F238E27FC236}">
                <a16:creationId xmlns:a16="http://schemas.microsoft.com/office/drawing/2014/main" id="{2AC26763-51CF-4C6C-883D-FD558E3DEAA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DFF9F90-5A45-44AE-A9CB-05BABE6F86BC}"/>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 descr="Image result for microsoft white logo">
            <a:extLst>
              <a:ext uri="{FF2B5EF4-FFF2-40B4-BE49-F238E27FC236}">
                <a16:creationId xmlns:a16="http://schemas.microsoft.com/office/drawing/2014/main" id="{8F5295B5-2545-431D-A120-6CA930C5B4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6EAA79-D4C0-4276-8111-9D2C1281EEA0}"/>
              </a:ext>
            </a:extLst>
          </p:cNvPr>
          <p:cNvSpPr/>
          <p:nvPr userDrawn="1"/>
        </p:nvSpPr>
        <p:spPr bwMode="auto">
          <a:xfrm rot="10800000">
            <a:off x="-2" y="2235200"/>
            <a:ext cx="12192000" cy="4622798"/>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spTree>
    <p:extLst>
      <p:ext uri="{BB962C8B-B14F-4D97-AF65-F5344CB8AC3E}">
        <p14:creationId xmlns:p14="http://schemas.microsoft.com/office/powerpoint/2010/main" val="302152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quare photo">
    <p:bg>
      <p:bgRef idx="1001">
        <a:schemeClr val="bg1"/>
      </p:bgRef>
    </p:bg>
    <p:spTree>
      <p:nvGrpSpPr>
        <p:cNvPr id="1" name=""/>
        <p:cNvGrpSpPr/>
        <p:nvPr/>
      </p:nvGrpSpPr>
      <p:grpSpPr>
        <a:xfrm>
          <a:off x="0" y="0"/>
          <a:ext cx="0" cy="0"/>
          <a:chOff x="0" y="0"/>
          <a:chExt cx="0" cy="0"/>
        </a:xfrm>
      </p:grpSpPr>
      <p:pic>
        <p:nvPicPr>
          <p:cNvPr id="13" name="Picture 12" descr="A picture containing person, man, holding, hand&#10;&#10;Description automatically generated">
            <a:extLst>
              <a:ext uri="{FF2B5EF4-FFF2-40B4-BE49-F238E27FC236}">
                <a16:creationId xmlns:a16="http://schemas.microsoft.com/office/drawing/2014/main" id="{E308A4CF-31FF-4C38-BF3C-99744CE78B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custGeom>
            <a:avLst/>
            <a:gdLst>
              <a:gd name="connsiteX0" fmla="*/ 0 w 12191998"/>
              <a:gd name="connsiteY0" fmla="*/ 0 h 6858001"/>
              <a:gd name="connsiteX1" fmla="*/ 12191998 w 12191998"/>
              <a:gd name="connsiteY1" fmla="*/ 0 h 6858001"/>
              <a:gd name="connsiteX2" fmla="*/ 12191998 w 12191998"/>
              <a:gd name="connsiteY2" fmla="*/ 6858001 h 6858001"/>
              <a:gd name="connsiteX3" fmla="*/ 0 w 1219199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98" h="6858001">
                <a:moveTo>
                  <a:pt x="0" y="0"/>
                </a:moveTo>
                <a:lnTo>
                  <a:pt x="12191998" y="0"/>
                </a:lnTo>
                <a:lnTo>
                  <a:pt x="12191998" y="6858001"/>
                </a:lnTo>
                <a:lnTo>
                  <a:pt x="0" y="6858001"/>
                </a:lnTo>
                <a:close/>
              </a:path>
            </a:pathLst>
          </a:custGeom>
        </p:spPr>
      </p:pic>
      <p:sp>
        <p:nvSpPr>
          <p:cNvPr id="8" name="Rectangle 7">
            <a:extLst>
              <a:ext uri="{FF2B5EF4-FFF2-40B4-BE49-F238E27FC236}">
                <a16:creationId xmlns:a16="http://schemas.microsoft.com/office/drawing/2014/main" id="{CE9A065B-9504-4A6D-A70D-A656E10F37CD}"/>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Image result for microsoft white logo">
            <a:extLst>
              <a:ext uri="{FF2B5EF4-FFF2-40B4-BE49-F238E27FC236}">
                <a16:creationId xmlns:a16="http://schemas.microsoft.com/office/drawing/2014/main" id="{DB8DAEB9-F4A9-4EEC-AB50-9C7ECA417B9B}"/>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6EAA79-D4C0-4276-8111-9D2C1281EEA0}"/>
              </a:ext>
            </a:extLst>
          </p:cNvPr>
          <p:cNvSpPr/>
          <p:nvPr userDrawn="1"/>
        </p:nvSpPr>
        <p:spPr bwMode="auto">
          <a:xfrm rot="10800000">
            <a:off x="-2" y="2467429"/>
            <a:ext cx="12192000" cy="439057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441B61DA-B0E1-45C1-98D9-39DDA69B6579}"/>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4">
            <a:extLst>
              <a:ext uri="{FF2B5EF4-FFF2-40B4-BE49-F238E27FC236}">
                <a16:creationId xmlns:a16="http://schemas.microsoft.com/office/drawing/2014/main" id="{112CF200-69F5-44F0-A66D-66211AB835B7}"/>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4" name="Text Placeholder 6">
            <a:extLst>
              <a:ext uri="{FF2B5EF4-FFF2-40B4-BE49-F238E27FC236}">
                <a16:creationId xmlns:a16="http://schemas.microsoft.com/office/drawing/2014/main" id="{D8A9DA94-D6D8-473E-8D91-83FE1E893CA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spTree>
    <p:extLst>
      <p:ext uri="{BB962C8B-B14F-4D97-AF65-F5344CB8AC3E}">
        <p14:creationId xmlns:p14="http://schemas.microsoft.com/office/powerpoint/2010/main" val="1361498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quare photo">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CFFC2C-E1CA-4C34-BAB3-D9E047FB3C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8" cy="6858000"/>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sp>
        <p:nvSpPr>
          <p:cNvPr id="12" name="Rectangle 11">
            <a:extLst>
              <a:ext uri="{FF2B5EF4-FFF2-40B4-BE49-F238E27FC236}">
                <a16:creationId xmlns:a16="http://schemas.microsoft.com/office/drawing/2014/main" id="{66D2E228-5EBC-4A76-A09F-52E475522B25}"/>
              </a:ext>
            </a:extLst>
          </p:cNvPr>
          <p:cNvSpPr/>
          <p:nvPr userDrawn="1"/>
        </p:nvSpPr>
        <p:spPr bwMode="auto">
          <a:xfrm rot="10800000" flipH="1" flipV="1">
            <a:off x="8694058"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5B0DD878-0CF9-46BC-8961-1E676AACB6F0}"/>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0072552"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6EAA79-D4C0-4276-8111-9D2C1281EEA0}"/>
              </a:ext>
            </a:extLst>
          </p:cNvPr>
          <p:cNvSpPr/>
          <p:nvPr userDrawn="1"/>
        </p:nvSpPr>
        <p:spPr bwMode="auto">
          <a:xfrm rot="10800000">
            <a:off x="-2" y="2554514"/>
            <a:ext cx="12192000" cy="4303485"/>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4D57D32F-35ED-4EB2-8CC9-EBDF3BB7038A}"/>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C6F6CBF-3761-4232-B016-D7AEAD9CACE9}"/>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5C2F4F24-A175-4324-8DE1-095F5860FF81}"/>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spTree>
    <p:extLst>
      <p:ext uri="{BB962C8B-B14F-4D97-AF65-F5344CB8AC3E}">
        <p14:creationId xmlns:p14="http://schemas.microsoft.com/office/powerpoint/2010/main" val="368050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8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C5A90-7A53-49D6-8793-DE350F7F67D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custGeom>
            <a:avLst/>
            <a:gdLst>
              <a:gd name="connsiteX0" fmla="*/ 0 w 12191998"/>
              <a:gd name="connsiteY0" fmla="*/ 0 h 6858001"/>
              <a:gd name="connsiteX1" fmla="*/ 12191998 w 12191998"/>
              <a:gd name="connsiteY1" fmla="*/ 0 h 6858001"/>
              <a:gd name="connsiteX2" fmla="*/ 12191998 w 12191998"/>
              <a:gd name="connsiteY2" fmla="*/ 6858001 h 6858001"/>
              <a:gd name="connsiteX3" fmla="*/ 0 w 1219199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98" h="6858001">
                <a:moveTo>
                  <a:pt x="0" y="0"/>
                </a:moveTo>
                <a:lnTo>
                  <a:pt x="12191998" y="0"/>
                </a:lnTo>
                <a:lnTo>
                  <a:pt x="12191998" y="6858001"/>
                </a:lnTo>
                <a:lnTo>
                  <a:pt x="0" y="6858001"/>
                </a:lnTo>
                <a:close/>
              </a:path>
            </a:pathLst>
          </a:custGeom>
        </p:spPr>
      </p:pic>
      <p:sp>
        <p:nvSpPr>
          <p:cNvPr id="3" name="Rectangle 2">
            <a:extLst>
              <a:ext uri="{FF2B5EF4-FFF2-40B4-BE49-F238E27FC236}">
                <a16:creationId xmlns:a16="http://schemas.microsoft.com/office/drawing/2014/main" id="{868283BC-D61F-4256-A9AF-432C72C71F54}"/>
              </a:ext>
              <a:ext uri="{C183D7F6-B498-43B3-948B-1728B52AA6E4}">
                <adec:decorative xmlns:adec="http://schemas.microsoft.com/office/drawing/2017/decorative" val="1"/>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36F93DB-8FE8-44EE-917B-658B0C110ACD}"/>
              </a:ext>
              <a:ext uri="{C183D7F6-B498-43B3-948B-1728B52AA6E4}">
                <adec:decorative xmlns:adec="http://schemas.microsoft.com/office/drawing/2017/decorative" val="1"/>
              </a:ext>
            </a:extLst>
          </p:cNvPr>
          <p:cNvSpPr/>
          <p:nvPr userDrawn="1"/>
        </p:nvSpPr>
        <p:spPr bwMode="auto">
          <a:xfrm rot="10800000">
            <a:off x="-2" y="2467429"/>
            <a:ext cx="12192000" cy="439057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44231EE-6F62-46A2-8254-27E6C777D06F}"/>
              </a:ext>
              <a:ext uri="{C183D7F6-B498-43B3-948B-1728B52AA6E4}">
                <adec:decorative xmlns:adec="http://schemas.microsoft.com/office/drawing/2017/decorative" val="1"/>
              </a:ext>
            </a:extLst>
          </p:cNvPr>
          <p:cNvCxnSpPr>
            <a:cxnSpLocks/>
          </p:cNvCxnSpPr>
          <p:nvPr userDrawn="1"/>
        </p:nvCxnSpPr>
        <p:spPr>
          <a:xfrm flipH="1">
            <a:off x="0" y="3512723"/>
            <a:ext cx="457200" cy="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ACD1AD8-9B18-468E-81F6-0A5FC1F3AAD7}"/>
              </a:ext>
              <a:ext uri="{C183D7F6-B498-43B3-948B-1728B52AA6E4}">
                <adec:decorative xmlns:adec="http://schemas.microsoft.com/office/drawing/2017/decorative" val="1"/>
              </a:ext>
            </a:extLst>
          </p:cNvPr>
          <p:cNvSpPr/>
          <p:nvPr userDrawn="1"/>
        </p:nvSpPr>
        <p:spPr bwMode="auto">
          <a:xfrm>
            <a:off x="457200" y="2870199"/>
            <a:ext cx="1285048" cy="1285048"/>
          </a:xfrm>
          <a:prstGeom prst="ellipse">
            <a:avLst/>
          </a:prstGeom>
          <a:solidFill>
            <a:schemeClr val="accent2">
              <a:lumMod val="50000"/>
              <a:alpha val="20000"/>
            </a:schemeClr>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4" name="Picture 2" descr="Microsoft logo">
            <a:extLst>
              <a:ext uri="{FF2B5EF4-FFF2-40B4-BE49-F238E27FC236}">
                <a16:creationId xmlns:a16="http://schemas.microsoft.com/office/drawing/2014/main" id="{14C7C911-CA6C-4E87-B2E5-344F16E42447}"/>
              </a:ext>
              <a:ext uri="{C183D7F6-B498-43B3-948B-1728B52AA6E4}">
                <adec:decorative xmlns:adec="http://schemas.microsoft.com/office/drawing/2017/decorative" val="0"/>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a:extLst>
              <a:ext uri="{FF2B5EF4-FFF2-40B4-BE49-F238E27FC236}">
                <a16:creationId xmlns:a16="http://schemas.microsoft.com/office/drawing/2014/main" id="{7DDF8AD6-F348-4FE3-8F4C-35227D871136}"/>
              </a:ext>
            </a:extLst>
          </p:cNvPr>
          <p:cNvSpPr>
            <a:spLocks noGrp="1"/>
          </p:cNvSpPr>
          <p:nvPr>
            <p:ph type="title" hasCustomPrompt="1"/>
          </p:nvPr>
        </p:nvSpPr>
        <p:spPr>
          <a:xfrm>
            <a:off x="584200" y="4684613"/>
            <a:ext cx="6244863" cy="609398"/>
          </a:xfrm>
        </p:spPr>
        <p:txBody>
          <a:bodyPr vert="horz" wrap="square" lIns="0" tIns="0" rIns="0" bIns="0" rtlCol="0" anchor="t">
            <a:spAutoFit/>
          </a:bodyPr>
          <a:lstStyle>
            <a:lvl1pPr>
              <a:defRPr lang="en-IN" sz="4400" spc="-100" dirty="0">
                <a:solidFill>
                  <a:schemeClr val="tx1"/>
                </a:solidFill>
                <a:latin typeface="Segoe UI Semibold" panose="020B0702040204020203" pitchFamily="34" charset="0"/>
                <a:cs typeface="Segoe UI Semibold" panose="020B0702040204020203" pitchFamily="34" charset="0"/>
              </a:defRPr>
            </a:lvl1pPr>
          </a:lstStyle>
          <a:p>
            <a:pPr marL="0" marR="0" lvl="0" indent="0" defTabSz="914367" fontAlgn="auto">
              <a:lnSpc>
                <a:spcPct val="90000"/>
              </a:lnSpc>
              <a:spcAft>
                <a:spcPts val="0"/>
              </a:spcAft>
              <a:buClrTx/>
              <a:buSzPct val="90000"/>
              <a:buFont typeface="Wingdings" panose="05000000000000000000" pitchFamily="2" charset="2"/>
              <a:tabLst/>
            </a:pPr>
            <a:r>
              <a:rPr lang="en-US"/>
              <a:t>Add Section Title</a:t>
            </a:r>
            <a:endParaRPr lang="en-IN"/>
          </a:p>
        </p:txBody>
      </p:sp>
    </p:spTree>
    <p:extLst>
      <p:ext uri="{BB962C8B-B14F-4D97-AF65-F5344CB8AC3E}">
        <p14:creationId xmlns:p14="http://schemas.microsoft.com/office/powerpoint/2010/main" val="2125851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picture containing person, man, car, standing&#10;&#10;Description automatically generated">
            <a:extLst>
              <a:ext uri="{FF2B5EF4-FFF2-40B4-BE49-F238E27FC236}">
                <a16:creationId xmlns:a16="http://schemas.microsoft.com/office/drawing/2014/main" id="{E8DFBB3A-337E-4704-8337-40057C6C2F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9C67A7-8BA3-42F3-8ACD-92BD53614BD9}"/>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Image result for microsoft white logo">
            <a:extLst>
              <a:ext uri="{FF2B5EF4-FFF2-40B4-BE49-F238E27FC236}">
                <a16:creationId xmlns:a16="http://schemas.microsoft.com/office/drawing/2014/main" id="{6F725D6F-2CB9-49A0-AC0D-1C98578EC6A8}"/>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7877E9-4917-42C1-BDB1-62989B387367}"/>
              </a:ext>
            </a:extLst>
          </p:cNvPr>
          <p:cNvSpPr/>
          <p:nvPr userDrawn="1"/>
        </p:nvSpPr>
        <p:spPr bwMode="auto">
          <a:xfrm rot="10800000">
            <a:off x="-2" y="2235200"/>
            <a:ext cx="12192000" cy="4622798"/>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BD39BC8-D856-407C-A8D9-437D832E45AE}"/>
              </a:ext>
            </a:extLst>
          </p:cNvPr>
          <p:cNvSpPr/>
          <p:nvPr userDrawn="1"/>
        </p:nvSpPr>
        <p:spPr bwMode="auto">
          <a:xfrm rot="10800000">
            <a:off x="-2" y="2870199"/>
            <a:ext cx="12192000" cy="398780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44231EE-6F62-46A2-8254-27E6C777D06F}"/>
              </a:ext>
            </a:extLst>
          </p:cNvPr>
          <p:cNvCxnSpPr>
            <a:cxnSpLocks/>
          </p:cNvCxnSpPr>
          <p:nvPr userDrawn="1"/>
        </p:nvCxnSpPr>
        <p:spPr>
          <a:xfrm flipH="1">
            <a:off x="0" y="3512723"/>
            <a:ext cx="457200" cy="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ACD1AD8-9B18-468E-81F6-0A5FC1F3AAD7}"/>
              </a:ext>
            </a:extLst>
          </p:cNvPr>
          <p:cNvSpPr/>
          <p:nvPr userDrawn="1"/>
        </p:nvSpPr>
        <p:spPr bwMode="auto">
          <a:xfrm>
            <a:off x="457200" y="2870199"/>
            <a:ext cx="1285048" cy="1285048"/>
          </a:xfrm>
          <a:prstGeom prst="ellipse">
            <a:avLst/>
          </a:prstGeom>
          <a:solidFill>
            <a:schemeClr val="accent2">
              <a:lumMod val="50000"/>
              <a:alpha val="20000"/>
            </a:schemeClr>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2" name="Title 4">
            <a:extLst>
              <a:ext uri="{FF2B5EF4-FFF2-40B4-BE49-F238E27FC236}">
                <a16:creationId xmlns:a16="http://schemas.microsoft.com/office/drawing/2014/main" id="{B4A2106C-8167-4416-8E15-D3F0CD28F302}"/>
              </a:ext>
            </a:extLst>
          </p:cNvPr>
          <p:cNvSpPr>
            <a:spLocks noGrp="1"/>
          </p:cNvSpPr>
          <p:nvPr>
            <p:ph type="title" hasCustomPrompt="1"/>
          </p:nvPr>
        </p:nvSpPr>
        <p:spPr>
          <a:xfrm>
            <a:off x="584200" y="4684613"/>
            <a:ext cx="6244863" cy="609398"/>
          </a:xfrm>
        </p:spPr>
        <p:txBody>
          <a:bodyPr vert="horz" wrap="square" lIns="0" tIns="0" rIns="0" bIns="0" rtlCol="0" anchor="t">
            <a:spAutoFit/>
          </a:bodyPr>
          <a:lstStyle>
            <a:lvl1pPr>
              <a:defRPr lang="en-IN" sz="4400" spc="-100" dirty="0">
                <a:solidFill>
                  <a:schemeClr val="tx1"/>
                </a:solidFill>
                <a:latin typeface="Segoe UI Semibold" panose="020B0702040204020203" pitchFamily="34" charset="0"/>
                <a:cs typeface="Segoe UI Semibold" panose="020B0702040204020203" pitchFamily="34" charset="0"/>
              </a:defRPr>
            </a:lvl1pPr>
          </a:lstStyle>
          <a:p>
            <a:pPr marL="0" marR="0" lvl="0" indent="0" defTabSz="914367" fontAlgn="auto">
              <a:lnSpc>
                <a:spcPct val="90000"/>
              </a:lnSpc>
              <a:spcAft>
                <a:spcPts val="0"/>
              </a:spcAft>
              <a:buClrTx/>
              <a:buSzPct val="90000"/>
              <a:buFont typeface="Wingdings" panose="05000000000000000000" pitchFamily="2" charset="2"/>
              <a:tabLst/>
            </a:pPr>
            <a:r>
              <a:rPr lang="en-US"/>
              <a:t>Add Section Title</a:t>
            </a:r>
            <a:endParaRPr lang="en-IN"/>
          </a:p>
        </p:txBody>
      </p:sp>
    </p:spTree>
    <p:extLst>
      <p:ext uri="{BB962C8B-B14F-4D97-AF65-F5344CB8AC3E}">
        <p14:creationId xmlns:p14="http://schemas.microsoft.com/office/powerpoint/2010/main" val="1841428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4766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AC3888-52C6-48A5-B06A-E32212579B7B}"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4190703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09539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07843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1962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5176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8745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8235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8874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5258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AC3888-52C6-48A5-B06A-E32212579B7B}" type="datetimeFigureOut">
              <a:rPr lang="en-US" smtClean="0"/>
              <a:t>3/25/2021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23692632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716828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1027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6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_Divider">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E75B8D-D590-4B63-BFED-08E4A49EAD10}"/>
              </a:ext>
            </a:extLst>
          </p:cNvPr>
          <p:cNvSpPr>
            <a:spLocks noGrp="1"/>
          </p:cNvSpPr>
          <p:nvPr>
            <p:ph type="title" hasCustomPrompt="1"/>
          </p:nvPr>
        </p:nvSpPr>
        <p:spPr>
          <a:xfrm>
            <a:off x="584200" y="3493008"/>
            <a:ext cx="7024820" cy="747897"/>
          </a:xfrm>
          <a:noFill/>
        </p:spPr>
        <p:txBody>
          <a:bodyPr wrap="square" lIns="0" tIns="0" rIns="0" bIns="0" anchor="t"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7014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AC3888-52C6-48A5-B06A-E32212579B7B}" type="datetimeFigureOut">
              <a:rPr lang="en-US" smtClean="0"/>
              <a:t>3/25/2021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89550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C3888-52C6-48A5-B06A-E32212579B7B}" type="datetimeFigureOut">
              <a:rPr lang="en-US" smtClean="0"/>
              <a:t>3/25/2021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427011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AC3888-52C6-48A5-B06A-E32212579B7B}"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3111663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AC3888-52C6-48A5-B06A-E32212579B7B}"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87496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image" Target="../media/image1.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C3888-52C6-48A5-B06A-E32212579B7B}" type="datetimeFigureOut">
              <a:rPr lang="en-US" smtClean="0"/>
              <a:t>3/25/2021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B1CC4-171F-45A3-88D2-873709ECC9BC}" type="slidenum">
              <a:rPr lang="en-US" smtClean="0"/>
              <a:t>‹#›</a:t>
            </a:fld>
            <a:endParaRPr lang="en-US"/>
          </a:p>
        </p:txBody>
      </p:sp>
    </p:spTree>
    <p:extLst>
      <p:ext uri="{BB962C8B-B14F-4D97-AF65-F5344CB8AC3E}">
        <p14:creationId xmlns:p14="http://schemas.microsoft.com/office/powerpoint/2010/main" val="589786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2969492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62" r:id="rId1"/>
    <p:sldLayoutId id="2147485263" r:id="rId2"/>
    <p:sldLayoutId id="2147485264" r:id="rId3"/>
    <p:sldLayoutId id="2147485265" r:id="rId4"/>
    <p:sldLayoutId id="2147485266" r:id="rId5"/>
    <p:sldLayoutId id="2147484765" r:id="rId6"/>
    <p:sldLayoutId id="2147484639" r:id="rId7"/>
    <p:sldLayoutId id="2147484603" r:id="rId8"/>
    <p:sldLayoutId id="2147484712" r:id="rId9"/>
    <p:sldLayoutId id="2147484713" r:id="rId10"/>
    <p:sldLayoutId id="2147484714" r:id="rId11"/>
    <p:sldLayoutId id="2147484738" r:id="rId12"/>
    <p:sldLayoutId id="2147484739" r:id="rId13"/>
    <p:sldLayoutId id="2147484740" r:id="rId14"/>
    <p:sldLayoutId id="2147484741" r:id="rId15"/>
    <p:sldLayoutId id="2147484742" r:id="rId16"/>
    <p:sldLayoutId id="2147484720" r:id="rId17"/>
    <p:sldLayoutId id="2147484722" r:id="rId18"/>
    <p:sldLayoutId id="2147484723" r:id="rId19"/>
    <p:sldLayoutId id="2147484671" r:id="rId20"/>
    <p:sldLayoutId id="2147484673" r:id="rId21"/>
    <p:sldLayoutId id="2147484767" r:id="rId22"/>
    <p:sldLayoutId id="2147484299" r:id="rId23"/>
    <p:sldLayoutId id="2147484585" r:id="rId24"/>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marketplacesamples" TargetMode="External"/><Relationship Id="rId2" Type="http://schemas.openxmlformats.org/officeDocument/2006/relationships/hyperlink" Target="https://aka.ms/marketplacedeveloperofficehours" TargetMode="External"/><Relationship Id="rId1" Type="http://schemas.openxmlformats.org/officeDocument/2006/relationships/slideLayout" Target="../slideLayouts/slideLayout2.xml"/><Relationship Id="rId4" Type="http://schemas.openxmlformats.org/officeDocument/2006/relationships/hyperlink" Target="https://nam06.safelinks.protection.outlook.com/?url=https%3A%2F%2Faka.ms%2FAMAWorkshop&amp;data=04%7C01%7CErcenk.Keresteci%40microsoft.com%7C263d79d8756f49d503bb08d8efacaf6d%7C72f988bf86f141af91ab2d7cd011db47%7C1%7C0%7C637522872236495176%7CUnknown%7CTWFpbGZsb3d8eyJWIjoiMC4wLjAwMDAiLCJQIjoiV2luMzIiLCJBTiI6Ik1haWwiLCJXVCI6Mn0%3D%7C1000&amp;sdata=tBF5u%2B0k6sAfJwGFNXeScSB1LilBQ2vgm1T5cP9IRAc%3D&amp;reserved=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ctive-directory/develop/v2-oauth2-client-creds-grant-flow#get-a-token" TargetMode="External"/><Relationship Id="rId7" Type="http://schemas.openxmlformats.org/officeDocument/2006/relationships/image" Target="../media/image29.svg"/><Relationship Id="rId2" Type="http://schemas.openxmlformats.org/officeDocument/2006/relationships/hyperlink" Target="https://docs.microsoft.com/en-us/azure/active-directory/develop/v2-oauth2-client-creds-grant-flow#get-direct-authorization"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F191-D0CF-4582-8822-A69E956BA572}"/>
              </a:ext>
            </a:extLst>
          </p:cNvPr>
          <p:cNvSpPr>
            <a:spLocks noGrp="1"/>
          </p:cNvSpPr>
          <p:nvPr>
            <p:ph type="ctrTitle"/>
          </p:nvPr>
        </p:nvSpPr>
        <p:spPr/>
        <p:txBody>
          <a:bodyPr/>
          <a:lstStyle/>
          <a:p>
            <a:r>
              <a:rPr lang="en-US" dirty="0"/>
              <a:t>SaaS offers on commercial marketplace</a:t>
            </a:r>
          </a:p>
        </p:txBody>
      </p:sp>
      <p:sp>
        <p:nvSpPr>
          <p:cNvPr id="3" name="Subtitle 2">
            <a:extLst>
              <a:ext uri="{FF2B5EF4-FFF2-40B4-BE49-F238E27FC236}">
                <a16:creationId xmlns:a16="http://schemas.microsoft.com/office/drawing/2014/main" id="{4B7D4ECD-1EAC-46DD-9373-BC428AB7F703}"/>
              </a:ext>
            </a:extLst>
          </p:cNvPr>
          <p:cNvSpPr>
            <a:spLocks noGrp="1"/>
          </p:cNvSpPr>
          <p:nvPr>
            <p:ph type="subTitle" idx="1"/>
          </p:nvPr>
        </p:nvSpPr>
        <p:spPr/>
        <p:txBody>
          <a:bodyPr/>
          <a:lstStyle/>
          <a:p>
            <a:r>
              <a:rPr lang="en-US" dirty="0"/>
              <a:t>Technical perspective</a:t>
            </a:r>
          </a:p>
        </p:txBody>
      </p:sp>
    </p:spTree>
    <p:extLst>
      <p:ext uri="{BB962C8B-B14F-4D97-AF65-F5344CB8AC3E}">
        <p14:creationId xmlns:p14="http://schemas.microsoft.com/office/powerpoint/2010/main" val="1085744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8FE2-8CD5-448B-A92D-54DB8E1EE592}"/>
              </a:ext>
            </a:extLst>
          </p:cNvPr>
          <p:cNvSpPr>
            <a:spLocks noGrp="1"/>
          </p:cNvSpPr>
          <p:nvPr>
            <p:ph type="title"/>
          </p:nvPr>
        </p:nvSpPr>
        <p:spPr/>
        <p:txBody>
          <a:bodyPr/>
          <a:lstStyle/>
          <a:p>
            <a:r>
              <a:rPr lang="en-US" dirty="0"/>
              <a:t>Landing page</a:t>
            </a:r>
          </a:p>
        </p:txBody>
      </p:sp>
      <p:sp>
        <p:nvSpPr>
          <p:cNvPr id="3" name="Content Placeholder 2">
            <a:extLst>
              <a:ext uri="{FF2B5EF4-FFF2-40B4-BE49-F238E27FC236}">
                <a16:creationId xmlns:a16="http://schemas.microsoft.com/office/drawing/2014/main" id="{225D7D58-8ED1-4478-B014-6E677C0CF0FE}"/>
              </a:ext>
            </a:extLst>
          </p:cNvPr>
          <p:cNvSpPr>
            <a:spLocks noGrp="1"/>
          </p:cNvSpPr>
          <p:nvPr>
            <p:ph idx="1"/>
          </p:nvPr>
        </p:nvSpPr>
        <p:spPr/>
        <p:txBody>
          <a:bodyPr>
            <a:normAutofit fontScale="92500" lnSpcReduction="20000"/>
          </a:bodyPr>
          <a:lstStyle/>
          <a:p>
            <a:r>
              <a:rPr lang="en-US" dirty="0"/>
              <a:t>Kicking off the customer on boarding process</a:t>
            </a:r>
          </a:p>
          <a:p>
            <a:r>
              <a:rPr lang="en-US" dirty="0"/>
              <a:t>Needs to be operational 24/7</a:t>
            </a:r>
          </a:p>
          <a:p>
            <a:r>
              <a:rPr lang="en-US" dirty="0"/>
              <a:t>Only place a publisher can</a:t>
            </a:r>
          </a:p>
          <a:p>
            <a:pPr lvl="1"/>
            <a:r>
              <a:rPr lang="en-US" dirty="0"/>
              <a:t>Get the customer’s contact information</a:t>
            </a:r>
          </a:p>
          <a:p>
            <a:pPr lvl="1"/>
            <a:r>
              <a:rPr lang="en-US" dirty="0"/>
              <a:t>Get the subscription details</a:t>
            </a:r>
          </a:p>
          <a:p>
            <a:r>
              <a:rPr lang="en-US" dirty="0"/>
              <a:t>Can be used for multiple offers</a:t>
            </a:r>
          </a:p>
          <a:p>
            <a:r>
              <a:rPr lang="en-US" dirty="0"/>
              <a:t>Azure Active Directory SSO is a requirement</a:t>
            </a:r>
          </a:p>
          <a:p>
            <a:pPr lvl="1"/>
            <a:r>
              <a:rPr lang="en-US" dirty="0"/>
              <a:t>AAD App registration must be multi-tenant with MSA</a:t>
            </a:r>
          </a:p>
          <a:p>
            <a:pPr lvl="1"/>
            <a:r>
              <a:rPr lang="en-US" dirty="0"/>
              <a:t>Claims on the identity token may not be enough</a:t>
            </a:r>
          </a:p>
          <a:p>
            <a:pPr lvl="1"/>
            <a:r>
              <a:rPr lang="en-US" dirty="0"/>
              <a:t>Requirement: use “</a:t>
            </a:r>
            <a:r>
              <a:rPr lang="en-US" dirty="0" err="1"/>
              <a:t>User.Read</a:t>
            </a:r>
            <a:r>
              <a:rPr lang="en-US" dirty="0"/>
              <a:t>” permission for Graph API access</a:t>
            </a:r>
          </a:p>
          <a:p>
            <a:pPr lvl="1"/>
            <a:r>
              <a:rPr lang="en-US" dirty="0"/>
              <a:t>If more permissions are needed, use “incremental consent”</a:t>
            </a:r>
          </a:p>
          <a:p>
            <a:pPr lvl="1"/>
            <a:r>
              <a:rPr lang="en-US" dirty="0"/>
              <a:t>AAD V2 recommended</a:t>
            </a:r>
          </a:p>
          <a:p>
            <a:endParaRPr lang="en-US" dirty="0"/>
          </a:p>
        </p:txBody>
      </p:sp>
      <p:pic>
        <p:nvPicPr>
          <p:cNvPr id="5" name="Graphic 4" descr="Landing with solid fill">
            <a:extLst>
              <a:ext uri="{FF2B5EF4-FFF2-40B4-BE49-F238E27FC236}">
                <a16:creationId xmlns:a16="http://schemas.microsoft.com/office/drawing/2014/main" id="{FBF05752-2F39-4BE0-BC8E-72351FABB3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6624" y="0"/>
            <a:ext cx="1828800" cy="1828800"/>
          </a:xfrm>
          <a:prstGeom prst="rect">
            <a:avLst/>
          </a:prstGeom>
        </p:spPr>
      </p:pic>
    </p:spTree>
    <p:extLst>
      <p:ext uri="{BB962C8B-B14F-4D97-AF65-F5344CB8AC3E}">
        <p14:creationId xmlns:p14="http://schemas.microsoft.com/office/powerpoint/2010/main" val="399869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328-3EC1-43A6-A2B3-CD8ABDEE8F33}"/>
              </a:ext>
            </a:extLst>
          </p:cNvPr>
          <p:cNvSpPr>
            <a:spLocks noGrp="1"/>
          </p:cNvSpPr>
          <p:nvPr>
            <p:ph type="title"/>
          </p:nvPr>
        </p:nvSpPr>
        <p:spPr/>
        <p:txBody>
          <a:bodyPr/>
          <a:lstStyle/>
          <a:p>
            <a:r>
              <a:rPr lang="en-US" dirty="0"/>
              <a:t>Landing page, protocol</a:t>
            </a:r>
          </a:p>
        </p:txBody>
      </p:sp>
      <p:sp>
        <p:nvSpPr>
          <p:cNvPr id="3" name="Content Placeholder 2">
            <a:extLst>
              <a:ext uri="{FF2B5EF4-FFF2-40B4-BE49-F238E27FC236}">
                <a16:creationId xmlns:a16="http://schemas.microsoft.com/office/drawing/2014/main" id="{BE504040-D975-4615-B3D0-3933BA285567}"/>
              </a:ext>
            </a:extLst>
          </p:cNvPr>
          <p:cNvSpPr>
            <a:spLocks noGrp="1"/>
          </p:cNvSpPr>
          <p:nvPr>
            <p:ph idx="1"/>
          </p:nvPr>
        </p:nvSpPr>
        <p:spPr/>
        <p:txBody>
          <a:bodyPr/>
          <a:lstStyle/>
          <a:p>
            <a:pPr marL="514350" indent="-514350">
              <a:buFont typeface="+mj-lt"/>
              <a:buAutoNum type="arabicPeriod"/>
            </a:pPr>
            <a:r>
              <a:rPr lang="en-US" dirty="0"/>
              <a:t>Log buying user on with AAD SSO</a:t>
            </a:r>
          </a:p>
          <a:p>
            <a:pPr marL="514350" indent="-514350">
              <a:buFont typeface="+mj-lt"/>
              <a:buAutoNum type="arabicPeriod"/>
            </a:pPr>
            <a:r>
              <a:rPr lang="en-US" dirty="0"/>
              <a:t>Extract “marketplace purchase identification token” from the URL</a:t>
            </a:r>
          </a:p>
          <a:p>
            <a:pPr marL="514350" indent="-514350">
              <a:buFont typeface="+mj-lt"/>
              <a:buAutoNum type="arabicPeriod"/>
            </a:pPr>
            <a:r>
              <a:rPr lang="en-US" dirty="0"/>
              <a:t>Get access token for API call</a:t>
            </a:r>
          </a:p>
          <a:p>
            <a:pPr marL="514350" indent="-514350">
              <a:buFont typeface="+mj-lt"/>
              <a:buAutoNum type="arabicPeriod"/>
            </a:pPr>
            <a:r>
              <a:rPr lang="en-US" dirty="0"/>
              <a:t>Call “resolve” on API</a:t>
            </a:r>
          </a:p>
          <a:p>
            <a:pPr marL="514350" indent="-514350">
              <a:buFont typeface="+mj-lt"/>
              <a:buAutoNum type="arabicPeriod"/>
            </a:pPr>
            <a:r>
              <a:rPr lang="en-US" dirty="0"/>
              <a:t>Present a form to the buying user</a:t>
            </a:r>
          </a:p>
          <a:p>
            <a:pPr marL="514350" indent="-514350">
              <a:buFont typeface="+mj-lt"/>
              <a:buAutoNum type="arabicPeriod"/>
            </a:pPr>
            <a:r>
              <a:rPr lang="en-US" dirty="0"/>
              <a:t>Collect contact information, and others</a:t>
            </a:r>
          </a:p>
          <a:p>
            <a:pPr marL="514350" indent="-514350">
              <a:buFont typeface="+mj-lt"/>
              <a:buAutoNum type="arabicPeriod"/>
            </a:pPr>
            <a:r>
              <a:rPr lang="en-US" dirty="0"/>
              <a:t>Store information collected from the buyer along with subscription details</a:t>
            </a:r>
          </a:p>
          <a:p>
            <a:pPr marL="514350" indent="-514350">
              <a:buFont typeface="+mj-lt"/>
              <a:buAutoNum type="arabicPeriod"/>
            </a:pPr>
            <a:endParaRPr lang="en-US" dirty="0"/>
          </a:p>
        </p:txBody>
      </p:sp>
      <p:pic>
        <p:nvPicPr>
          <p:cNvPr id="4" name="Graphic 3" descr="Landing with solid fill">
            <a:extLst>
              <a:ext uri="{FF2B5EF4-FFF2-40B4-BE49-F238E27FC236}">
                <a16:creationId xmlns:a16="http://schemas.microsoft.com/office/drawing/2014/main" id="{E83C10C6-7EDF-4DC2-B431-44091F91B2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1517" y="113506"/>
            <a:ext cx="1828800" cy="1828800"/>
          </a:xfrm>
          <a:prstGeom prst="rect">
            <a:avLst/>
          </a:prstGeom>
        </p:spPr>
      </p:pic>
    </p:spTree>
    <p:extLst>
      <p:ext uri="{BB962C8B-B14F-4D97-AF65-F5344CB8AC3E}">
        <p14:creationId xmlns:p14="http://schemas.microsoft.com/office/powerpoint/2010/main" val="4287179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328-3EC1-43A6-A2B3-CD8ABDEE8F33}"/>
              </a:ext>
            </a:extLst>
          </p:cNvPr>
          <p:cNvSpPr>
            <a:spLocks noGrp="1"/>
          </p:cNvSpPr>
          <p:nvPr>
            <p:ph type="title"/>
          </p:nvPr>
        </p:nvSpPr>
        <p:spPr/>
        <p:txBody>
          <a:bodyPr/>
          <a:lstStyle/>
          <a:p>
            <a:r>
              <a:rPr lang="en-US" dirty="0"/>
              <a:t>Landing page, heads up</a:t>
            </a:r>
          </a:p>
        </p:txBody>
      </p:sp>
      <p:sp>
        <p:nvSpPr>
          <p:cNvPr id="3" name="Content Placeholder 2">
            <a:extLst>
              <a:ext uri="{FF2B5EF4-FFF2-40B4-BE49-F238E27FC236}">
                <a16:creationId xmlns:a16="http://schemas.microsoft.com/office/drawing/2014/main" id="{BE504040-D975-4615-B3D0-3933BA285567}"/>
              </a:ext>
            </a:extLst>
          </p:cNvPr>
          <p:cNvSpPr>
            <a:spLocks noGrp="1"/>
          </p:cNvSpPr>
          <p:nvPr>
            <p:ph idx="1"/>
          </p:nvPr>
        </p:nvSpPr>
        <p:spPr/>
        <p:txBody>
          <a:bodyPr>
            <a:normAutofit/>
          </a:bodyPr>
          <a:lstStyle/>
          <a:p>
            <a:pPr marL="285750" indent="-285750" algn="l">
              <a:buFont typeface="Arial" panose="020B0604020202020204" pitchFamily="34" charset="0"/>
              <a:buChar char="•"/>
            </a:pPr>
            <a:r>
              <a:rPr lang="en-US" dirty="0"/>
              <a:t>Terminology, consistency and precision</a:t>
            </a:r>
          </a:p>
          <a:p>
            <a:pPr marL="742950" lvl="1" indent="-285750">
              <a:buFont typeface="Arial" panose="020B0604020202020204" pitchFamily="34" charset="0"/>
              <a:buChar char="•"/>
            </a:pPr>
            <a:r>
              <a:rPr lang="en-US" sz="2800" dirty="0"/>
              <a:t>No purchase yet, it is not complete</a:t>
            </a:r>
          </a:p>
          <a:p>
            <a:pPr marL="742950" lvl="1" indent="-285750">
              <a:buFont typeface="Arial" panose="020B0604020202020204" pitchFamily="34" charset="0"/>
              <a:buChar char="•"/>
            </a:pPr>
            <a:r>
              <a:rPr lang="en-US" sz="2800" dirty="0"/>
              <a:t>No “redirect” (http 3xx), it is a navigation</a:t>
            </a:r>
          </a:p>
          <a:p>
            <a:pPr marL="285750" indent="-285750" algn="l">
              <a:buFont typeface="Arial" panose="020B0604020202020204" pitchFamily="34" charset="0"/>
              <a:buChar char="•"/>
            </a:pPr>
            <a:r>
              <a:rPr lang="en-US" dirty="0"/>
              <a:t>“Token”, many tokens, 4 of them</a:t>
            </a:r>
          </a:p>
          <a:p>
            <a:pPr marL="742950" lvl="1" indent="-285750">
              <a:buFont typeface="Arial" panose="020B0604020202020204" pitchFamily="34" charset="0"/>
              <a:buChar char="•"/>
            </a:pPr>
            <a:r>
              <a:rPr lang="en-US" sz="2800" dirty="0"/>
              <a:t>Marketplace purchase identification token</a:t>
            </a:r>
          </a:p>
          <a:p>
            <a:pPr marL="742950" lvl="1" indent="-285750">
              <a:buFont typeface="Arial" panose="020B0604020202020204" pitchFamily="34" charset="0"/>
              <a:buChar char="•"/>
            </a:pPr>
            <a:r>
              <a:rPr lang="en-US" sz="2800" dirty="0"/>
              <a:t>ID</a:t>
            </a:r>
          </a:p>
          <a:p>
            <a:pPr marL="742950" lvl="1" indent="-285750">
              <a:buFont typeface="Arial" panose="020B0604020202020204" pitchFamily="34" charset="0"/>
              <a:buChar char="•"/>
            </a:pPr>
            <a:r>
              <a:rPr lang="en-US" sz="2800" dirty="0"/>
              <a:t>Access</a:t>
            </a:r>
          </a:p>
          <a:p>
            <a:pPr marL="742950" lvl="1" indent="-285750">
              <a:buFont typeface="Arial" panose="020B0604020202020204" pitchFamily="34" charset="0"/>
              <a:buChar char="•"/>
            </a:pPr>
            <a:r>
              <a:rPr lang="en-US" sz="2800" dirty="0"/>
              <a:t>Bearer</a:t>
            </a:r>
          </a:p>
          <a:p>
            <a:pPr marL="285750" indent="-285750">
              <a:buFont typeface="Arial" panose="020B0604020202020204" pitchFamily="34" charset="0"/>
              <a:buChar char="•"/>
            </a:pPr>
            <a:r>
              <a:rPr lang="en-US" dirty="0"/>
              <a:t>Marketplace token is URL encoded</a:t>
            </a:r>
          </a:p>
        </p:txBody>
      </p:sp>
      <p:pic>
        <p:nvPicPr>
          <p:cNvPr id="4" name="Graphic 3" descr="Landing with solid fill">
            <a:extLst>
              <a:ext uri="{FF2B5EF4-FFF2-40B4-BE49-F238E27FC236}">
                <a16:creationId xmlns:a16="http://schemas.microsoft.com/office/drawing/2014/main" id="{E83C10C6-7EDF-4DC2-B431-44091F91B2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1517" y="113506"/>
            <a:ext cx="1828800" cy="1828800"/>
          </a:xfrm>
          <a:prstGeom prst="rect">
            <a:avLst/>
          </a:prstGeom>
        </p:spPr>
      </p:pic>
    </p:spTree>
    <p:extLst>
      <p:ext uri="{BB962C8B-B14F-4D97-AF65-F5344CB8AC3E}">
        <p14:creationId xmlns:p14="http://schemas.microsoft.com/office/powerpoint/2010/main" val="214996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D045-FE88-4A9F-97DD-5FF2C4E40E39}"/>
              </a:ext>
            </a:extLst>
          </p:cNvPr>
          <p:cNvSpPr>
            <a:spLocks noGrp="1"/>
          </p:cNvSpPr>
          <p:nvPr>
            <p:ph type="title"/>
          </p:nvPr>
        </p:nvSpPr>
        <p:spPr/>
        <p:txBody>
          <a:bodyPr/>
          <a:lstStyle/>
          <a:p>
            <a:r>
              <a:rPr lang="en-US" dirty="0"/>
              <a:t>Demo – landing page</a:t>
            </a:r>
          </a:p>
        </p:txBody>
      </p:sp>
      <p:pic>
        <p:nvPicPr>
          <p:cNvPr id="4" name="Graphic 3" descr="Landing with solid fill">
            <a:extLst>
              <a:ext uri="{FF2B5EF4-FFF2-40B4-BE49-F238E27FC236}">
                <a16:creationId xmlns:a16="http://schemas.microsoft.com/office/drawing/2014/main" id="{BF006BFA-672C-47F8-BB68-680092A877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20" y="1690688"/>
            <a:ext cx="4596582" cy="4596582"/>
          </a:xfrm>
          <a:prstGeom prst="rect">
            <a:avLst/>
          </a:prstGeom>
        </p:spPr>
      </p:pic>
    </p:spTree>
    <p:extLst>
      <p:ext uri="{BB962C8B-B14F-4D97-AF65-F5344CB8AC3E}">
        <p14:creationId xmlns:p14="http://schemas.microsoft.com/office/powerpoint/2010/main" val="190530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09F-E4E8-4FBE-A927-9DB1FFB8156D}"/>
              </a:ext>
            </a:extLst>
          </p:cNvPr>
          <p:cNvSpPr>
            <a:spLocks noGrp="1"/>
          </p:cNvSpPr>
          <p:nvPr>
            <p:ph type="title"/>
          </p:nvPr>
        </p:nvSpPr>
        <p:spPr/>
        <p:txBody>
          <a:bodyPr/>
          <a:lstStyle/>
          <a:p>
            <a:r>
              <a:rPr lang="en-US" dirty="0"/>
              <a:t>Webhook</a:t>
            </a:r>
          </a:p>
        </p:txBody>
      </p:sp>
      <p:sp>
        <p:nvSpPr>
          <p:cNvPr id="5" name="Content Placeholder 4">
            <a:extLst>
              <a:ext uri="{FF2B5EF4-FFF2-40B4-BE49-F238E27FC236}">
                <a16:creationId xmlns:a16="http://schemas.microsoft.com/office/drawing/2014/main" id="{3D85674D-1E67-4981-BB82-DC9490BE2F69}"/>
              </a:ext>
            </a:extLst>
          </p:cNvPr>
          <p:cNvSpPr>
            <a:spLocks noGrp="1"/>
          </p:cNvSpPr>
          <p:nvPr>
            <p:ph idx="1"/>
          </p:nvPr>
        </p:nvSpPr>
        <p:spPr/>
        <p:txBody>
          <a:bodyPr/>
          <a:lstStyle/>
          <a:p>
            <a:r>
              <a:rPr lang="en-US" dirty="0"/>
              <a:t>Receives notifications from commercial marketplace</a:t>
            </a:r>
          </a:p>
          <a:p>
            <a:r>
              <a:rPr lang="en-US" dirty="0"/>
              <a:t>Only place to off-board, re-provision resources for a customer</a:t>
            </a:r>
          </a:p>
          <a:p>
            <a:r>
              <a:rPr lang="en-US" dirty="0"/>
              <a:t>Only place for rejecting a plan conversion – you have 60 seconds</a:t>
            </a:r>
          </a:p>
          <a:p>
            <a:r>
              <a:rPr lang="en-US" dirty="0"/>
              <a:t>Not protected</a:t>
            </a:r>
          </a:p>
          <a:p>
            <a:r>
              <a:rPr lang="en-US" dirty="0"/>
              <a:t>Needs to be operational 24/7</a:t>
            </a:r>
          </a:p>
        </p:txBody>
      </p:sp>
      <p:pic>
        <p:nvPicPr>
          <p:cNvPr id="4" name="Graphic 3" descr="Fishing with solid fill">
            <a:extLst>
              <a:ext uri="{FF2B5EF4-FFF2-40B4-BE49-F238E27FC236}">
                <a16:creationId xmlns:a16="http://schemas.microsoft.com/office/drawing/2014/main" id="{05A6E642-8D7B-41E0-9345-E9B22BF420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45040" y="113506"/>
            <a:ext cx="1828800" cy="1828800"/>
          </a:xfrm>
          <a:prstGeom prst="rect">
            <a:avLst/>
          </a:prstGeom>
        </p:spPr>
      </p:pic>
    </p:spTree>
    <p:extLst>
      <p:ext uri="{BB962C8B-B14F-4D97-AF65-F5344CB8AC3E}">
        <p14:creationId xmlns:p14="http://schemas.microsoft.com/office/powerpoint/2010/main" val="168563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E542-12BE-4E46-9519-9CD5984A0594}"/>
              </a:ext>
            </a:extLst>
          </p:cNvPr>
          <p:cNvSpPr>
            <a:spLocks noGrp="1"/>
          </p:cNvSpPr>
          <p:nvPr>
            <p:ph type="title"/>
          </p:nvPr>
        </p:nvSpPr>
        <p:spPr/>
        <p:txBody>
          <a:bodyPr/>
          <a:lstStyle/>
          <a:p>
            <a:r>
              <a:rPr lang="en-US" dirty="0"/>
              <a:t>Webhook, protocol</a:t>
            </a:r>
          </a:p>
        </p:txBody>
      </p:sp>
      <p:sp>
        <p:nvSpPr>
          <p:cNvPr id="3" name="Content Placeholder 2">
            <a:extLst>
              <a:ext uri="{FF2B5EF4-FFF2-40B4-BE49-F238E27FC236}">
                <a16:creationId xmlns:a16="http://schemas.microsoft.com/office/drawing/2014/main" id="{DA6B0DAC-D46C-432C-A268-6DA04BFB69FB}"/>
              </a:ext>
            </a:extLst>
          </p:cNvPr>
          <p:cNvSpPr>
            <a:spLocks noGrp="1"/>
          </p:cNvSpPr>
          <p:nvPr>
            <p:ph idx="1"/>
          </p:nvPr>
        </p:nvSpPr>
        <p:spPr/>
        <p:txBody>
          <a:bodyPr/>
          <a:lstStyle/>
          <a:p>
            <a:pPr marL="514350" indent="-514350">
              <a:buFont typeface="+mj-lt"/>
              <a:buAutoNum type="arabicPeriod"/>
            </a:pPr>
            <a:r>
              <a:rPr lang="en-US" dirty="0"/>
              <a:t>Validate bearer token</a:t>
            </a:r>
          </a:p>
          <a:p>
            <a:pPr marL="514350" indent="-514350">
              <a:buFont typeface="+mj-lt"/>
              <a:buAutoNum type="arabicPeriod"/>
            </a:pPr>
            <a:r>
              <a:rPr lang="en-US" dirty="0"/>
              <a:t>Get the operation id from the payload</a:t>
            </a:r>
          </a:p>
          <a:p>
            <a:pPr marL="514350" indent="-514350">
              <a:buFont typeface="+mj-lt"/>
              <a:buAutoNum type="arabicPeriod"/>
            </a:pPr>
            <a:r>
              <a:rPr lang="en-US" dirty="0"/>
              <a:t>Call GET for the operation to receive the latest status</a:t>
            </a:r>
          </a:p>
          <a:p>
            <a:pPr marL="514350" indent="-514350">
              <a:buFont typeface="+mj-lt"/>
              <a:buAutoNum type="arabicPeriod"/>
            </a:pPr>
            <a:r>
              <a:rPr lang="en-US" dirty="0"/>
              <a:t>Send a PATCH with status “Failure” only to reject plan change (NACK) within 60 minutes</a:t>
            </a:r>
          </a:p>
          <a:p>
            <a:pPr marL="514350" indent="-514350">
              <a:buFont typeface="+mj-lt"/>
              <a:buAutoNum type="arabicPeriod"/>
            </a:pPr>
            <a:r>
              <a:rPr lang="en-US" dirty="0"/>
              <a:t>If no ACK is sent, it is assumed</a:t>
            </a:r>
          </a:p>
          <a:p>
            <a:pPr marL="514350" indent="-514350">
              <a:buFont typeface="+mj-lt"/>
              <a:buAutoNum type="arabicPeriod"/>
            </a:pPr>
            <a:r>
              <a:rPr lang="en-US" dirty="0"/>
              <a:t>Branch by “action” value, considering the “status” value</a:t>
            </a:r>
          </a:p>
          <a:p>
            <a:endParaRPr lang="en-US" dirty="0"/>
          </a:p>
        </p:txBody>
      </p:sp>
      <p:pic>
        <p:nvPicPr>
          <p:cNvPr id="4" name="Graphic 3" descr="Fishing with solid fill">
            <a:extLst>
              <a:ext uri="{FF2B5EF4-FFF2-40B4-BE49-F238E27FC236}">
                <a16:creationId xmlns:a16="http://schemas.microsoft.com/office/drawing/2014/main" id="{4B008B87-1954-47CD-AF46-3054954036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8927" y="113506"/>
            <a:ext cx="1828800" cy="1828800"/>
          </a:xfrm>
          <a:prstGeom prst="rect">
            <a:avLst/>
          </a:prstGeom>
        </p:spPr>
      </p:pic>
    </p:spTree>
    <p:extLst>
      <p:ext uri="{BB962C8B-B14F-4D97-AF65-F5344CB8AC3E}">
        <p14:creationId xmlns:p14="http://schemas.microsoft.com/office/powerpoint/2010/main" val="174852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2024-E9B9-4B4D-A19C-BA98AF67C302}"/>
              </a:ext>
            </a:extLst>
          </p:cNvPr>
          <p:cNvSpPr>
            <a:spLocks noGrp="1"/>
          </p:cNvSpPr>
          <p:nvPr>
            <p:ph type="title"/>
          </p:nvPr>
        </p:nvSpPr>
        <p:spPr/>
        <p:txBody>
          <a:bodyPr/>
          <a:lstStyle/>
          <a:p>
            <a:r>
              <a:rPr lang="en-US" dirty="0"/>
              <a:t>Validating the token</a:t>
            </a:r>
          </a:p>
        </p:txBody>
      </p:sp>
      <p:sp>
        <p:nvSpPr>
          <p:cNvPr id="3" name="Content Placeholder 2">
            <a:extLst>
              <a:ext uri="{FF2B5EF4-FFF2-40B4-BE49-F238E27FC236}">
                <a16:creationId xmlns:a16="http://schemas.microsoft.com/office/drawing/2014/main" id="{938AE2FA-980D-483F-B68F-4A905E0A5533}"/>
              </a:ext>
            </a:extLst>
          </p:cNvPr>
          <p:cNvSpPr>
            <a:spLocks noGrp="1"/>
          </p:cNvSpPr>
          <p:nvPr>
            <p:ph idx="1"/>
          </p:nvPr>
        </p:nvSpPr>
        <p:spPr/>
        <p:txBody>
          <a:bodyPr/>
          <a:lstStyle/>
          <a:p>
            <a:r>
              <a:rPr lang="en-US" dirty="0"/>
              <a:t>Get the signing token from the discovery endpoint</a:t>
            </a:r>
          </a:p>
          <a:p>
            <a:r>
              <a:rPr lang="en-US" dirty="0"/>
              <a:t>Validate</a:t>
            </a:r>
          </a:p>
          <a:p>
            <a:pPr lvl="1"/>
            <a:r>
              <a:rPr lang="en-US" dirty="0"/>
              <a:t>Signing token</a:t>
            </a:r>
          </a:p>
          <a:p>
            <a:pPr lvl="1"/>
            <a:r>
              <a:rPr lang="en-US" dirty="0"/>
              <a:t>Claim: </a:t>
            </a:r>
            <a:r>
              <a:rPr lang="en-US" dirty="0" err="1"/>
              <a:t>tid</a:t>
            </a:r>
            <a:r>
              <a:rPr lang="en-US" dirty="0"/>
              <a:t>, value,  API client’s tenant ID</a:t>
            </a:r>
          </a:p>
          <a:p>
            <a:pPr lvl="1"/>
            <a:r>
              <a:rPr lang="en-US" dirty="0"/>
              <a:t>Claim: </a:t>
            </a:r>
            <a:r>
              <a:rPr lang="en-US" dirty="0" err="1"/>
              <a:t>aud</a:t>
            </a:r>
            <a:r>
              <a:rPr lang="en-US" dirty="0"/>
              <a:t>, value API client’s app ID</a:t>
            </a:r>
          </a:p>
          <a:p>
            <a:pPr lvl="1"/>
            <a:r>
              <a:rPr lang="en-US" dirty="0"/>
              <a:t>Claim: </a:t>
            </a:r>
            <a:r>
              <a:rPr lang="en-US" dirty="0" err="1"/>
              <a:t>appid</a:t>
            </a:r>
            <a:r>
              <a:rPr lang="en-US" dirty="0"/>
              <a:t>, well known resource ID of the marketplace API (20e940b3-4c77-4b0b-9a53-9e16a1b010a7)</a:t>
            </a:r>
          </a:p>
        </p:txBody>
      </p:sp>
      <p:pic>
        <p:nvPicPr>
          <p:cNvPr id="4" name="Graphic 3" descr="Fishing with solid fill">
            <a:extLst>
              <a:ext uri="{FF2B5EF4-FFF2-40B4-BE49-F238E27FC236}">
                <a16:creationId xmlns:a16="http://schemas.microsoft.com/office/drawing/2014/main" id="{9901E4EF-49D4-48E1-BD79-C054EE2941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68927" y="113506"/>
            <a:ext cx="1828800" cy="1828800"/>
          </a:xfrm>
          <a:prstGeom prst="rect">
            <a:avLst/>
          </a:prstGeom>
        </p:spPr>
      </p:pic>
    </p:spTree>
    <p:extLst>
      <p:ext uri="{BB962C8B-B14F-4D97-AF65-F5344CB8AC3E}">
        <p14:creationId xmlns:p14="http://schemas.microsoft.com/office/powerpoint/2010/main" val="1349786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EEEC-F0EA-4BC3-94BE-FB37B9F32DBC}"/>
              </a:ext>
            </a:extLst>
          </p:cNvPr>
          <p:cNvSpPr>
            <a:spLocks noGrp="1"/>
          </p:cNvSpPr>
          <p:nvPr>
            <p:ph type="title"/>
          </p:nvPr>
        </p:nvSpPr>
        <p:spPr/>
        <p:txBody>
          <a:bodyPr/>
          <a:lstStyle/>
          <a:p>
            <a:r>
              <a:rPr lang="en-US" dirty="0"/>
              <a:t>Demo - webhook</a:t>
            </a:r>
          </a:p>
        </p:txBody>
      </p:sp>
      <p:pic>
        <p:nvPicPr>
          <p:cNvPr id="6" name="Graphic 5" descr="Fishing with solid fill">
            <a:extLst>
              <a:ext uri="{FF2B5EF4-FFF2-40B4-BE49-F238E27FC236}">
                <a16:creationId xmlns:a16="http://schemas.microsoft.com/office/drawing/2014/main" id="{D358B05F-83AC-490A-B7BF-73F02E4C80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8373" y="1215475"/>
            <a:ext cx="5091319" cy="5091319"/>
          </a:xfrm>
          <a:prstGeom prst="rect">
            <a:avLst/>
          </a:prstGeom>
        </p:spPr>
      </p:pic>
    </p:spTree>
    <p:extLst>
      <p:ext uri="{BB962C8B-B14F-4D97-AF65-F5344CB8AC3E}">
        <p14:creationId xmlns:p14="http://schemas.microsoft.com/office/powerpoint/2010/main" val="2424961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ED3D-FEDF-45B7-A2E7-429F17484999}"/>
              </a:ext>
            </a:extLst>
          </p:cNvPr>
          <p:cNvSpPr>
            <a:spLocks noGrp="1"/>
          </p:cNvSpPr>
          <p:nvPr>
            <p:ph type="title"/>
          </p:nvPr>
        </p:nvSpPr>
        <p:spPr/>
        <p:txBody>
          <a:bodyPr/>
          <a:lstStyle/>
          <a:p>
            <a:r>
              <a:rPr lang="en-US" dirty="0"/>
              <a:t>AAD, revisited</a:t>
            </a:r>
          </a:p>
        </p:txBody>
      </p:sp>
      <p:sp>
        <p:nvSpPr>
          <p:cNvPr id="3" name="Content Placeholder 2">
            <a:extLst>
              <a:ext uri="{FF2B5EF4-FFF2-40B4-BE49-F238E27FC236}">
                <a16:creationId xmlns:a16="http://schemas.microsoft.com/office/drawing/2014/main" id="{EE19BDB6-7794-4AA0-B0FA-1212652729BA}"/>
              </a:ext>
            </a:extLst>
          </p:cNvPr>
          <p:cNvSpPr>
            <a:spLocks noGrp="1"/>
          </p:cNvSpPr>
          <p:nvPr>
            <p:ph idx="1"/>
          </p:nvPr>
        </p:nvSpPr>
        <p:spPr/>
        <p:txBody>
          <a:bodyPr/>
          <a:lstStyle/>
          <a:p>
            <a:r>
              <a:rPr lang="en-US" dirty="0"/>
              <a:t>Landing page</a:t>
            </a:r>
          </a:p>
          <a:p>
            <a:pPr lvl="1"/>
            <a:r>
              <a:rPr lang="en-US" dirty="0"/>
              <a:t>Multi-tenant app registration</a:t>
            </a:r>
          </a:p>
          <a:p>
            <a:pPr lvl="1"/>
            <a:r>
              <a:rPr lang="en-US" dirty="0"/>
              <a:t>SSO is a requirement</a:t>
            </a:r>
          </a:p>
          <a:p>
            <a:pPr lvl="1"/>
            <a:r>
              <a:rPr lang="en-US" dirty="0"/>
              <a:t>Use “</a:t>
            </a:r>
            <a:r>
              <a:rPr lang="en-US" dirty="0" err="1"/>
              <a:t>User.Read</a:t>
            </a:r>
            <a:r>
              <a:rPr lang="en-US" dirty="0"/>
              <a:t>” for Graph API</a:t>
            </a:r>
          </a:p>
          <a:p>
            <a:pPr lvl="1"/>
            <a:r>
              <a:rPr lang="en-US" dirty="0"/>
              <a:t>Only for the buying user, end users, any IP</a:t>
            </a:r>
          </a:p>
          <a:p>
            <a:r>
              <a:rPr lang="en-US" dirty="0"/>
              <a:t>Calling the marketplace API</a:t>
            </a:r>
          </a:p>
          <a:p>
            <a:pPr lvl="1"/>
            <a:r>
              <a:rPr lang="en-US" dirty="0"/>
              <a:t>Single tenant app registration</a:t>
            </a:r>
          </a:p>
          <a:p>
            <a:pPr lvl="1"/>
            <a:r>
              <a:rPr lang="en-US" dirty="0"/>
              <a:t>Use one per environment/team</a:t>
            </a:r>
          </a:p>
          <a:p>
            <a:r>
              <a:rPr lang="en-US" dirty="0"/>
              <a:t>Validating the access token on webhook</a:t>
            </a:r>
          </a:p>
          <a:p>
            <a:pPr lvl="1"/>
            <a:endParaRPr lang="en-US" dirty="0"/>
          </a:p>
        </p:txBody>
      </p:sp>
    </p:spTree>
    <p:extLst>
      <p:ext uri="{BB962C8B-B14F-4D97-AF65-F5344CB8AC3E}">
        <p14:creationId xmlns:p14="http://schemas.microsoft.com/office/powerpoint/2010/main" val="2545467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1BA9-8630-41A4-A81E-41EA82DEC2EF}"/>
              </a:ext>
            </a:extLst>
          </p:cNvPr>
          <p:cNvSpPr>
            <a:spLocks noGrp="1"/>
          </p:cNvSpPr>
          <p:nvPr>
            <p:ph type="title"/>
          </p:nvPr>
        </p:nvSpPr>
        <p:spPr/>
        <p:txBody>
          <a:bodyPr/>
          <a:lstStyle/>
          <a:p>
            <a:r>
              <a:rPr lang="en-US" dirty="0"/>
              <a:t>Architecture choices</a:t>
            </a:r>
          </a:p>
        </p:txBody>
      </p:sp>
      <p:sp>
        <p:nvSpPr>
          <p:cNvPr id="3" name="Rectangle 2">
            <a:extLst>
              <a:ext uri="{FF2B5EF4-FFF2-40B4-BE49-F238E27FC236}">
                <a16:creationId xmlns:a16="http://schemas.microsoft.com/office/drawing/2014/main" id="{2C1D15DB-E16E-4550-8574-5EEF519D291E}"/>
              </a:ext>
            </a:extLst>
          </p:cNvPr>
          <p:cNvSpPr/>
          <p:nvPr/>
        </p:nvSpPr>
        <p:spPr>
          <a:xfrm>
            <a:off x="578498" y="1772816"/>
            <a:ext cx="1138335" cy="839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Marketplace</a:t>
            </a:r>
          </a:p>
        </p:txBody>
      </p:sp>
      <p:sp>
        <p:nvSpPr>
          <p:cNvPr id="4" name="Rectangle: Rounded Corners 3">
            <a:extLst>
              <a:ext uri="{FF2B5EF4-FFF2-40B4-BE49-F238E27FC236}">
                <a16:creationId xmlns:a16="http://schemas.microsoft.com/office/drawing/2014/main" id="{9C3F3BD2-7AAC-425B-AF59-C97B10326EF0}"/>
              </a:ext>
            </a:extLst>
          </p:cNvPr>
          <p:cNvSpPr/>
          <p:nvPr/>
        </p:nvSpPr>
        <p:spPr>
          <a:xfrm>
            <a:off x="2102498" y="1684467"/>
            <a:ext cx="2867609" cy="17106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t>Publisher</a:t>
            </a:r>
          </a:p>
        </p:txBody>
      </p:sp>
      <p:sp>
        <p:nvSpPr>
          <p:cNvPr id="5" name="Rectangle 4">
            <a:extLst>
              <a:ext uri="{FF2B5EF4-FFF2-40B4-BE49-F238E27FC236}">
                <a16:creationId xmlns:a16="http://schemas.microsoft.com/office/drawing/2014/main" id="{15F239D9-157E-47F9-B084-063658601DB9}"/>
              </a:ext>
            </a:extLst>
          </p:cNvPr>
          <p:cNvSpPr/>
          <p:nvPr/>
        </p:nvSpPr>
        <p:spPr>
          <a:xfrm>
            <a:off x="2324100" y="1903444"/>
            <a:ext cx="1184988" cy="57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Subscription management</a:t>
            </a:r>
          </a:p>
        </p:txBody>
      </p:sp>
      <p:sp>
        <p:nvSpPr>
          <p:cNvPr id="6" name="Rectangle 5">
            <a:extLst>
              <a:ext uri="{FF2B5EF4-FFF2-40B4-BE49-F238E27FC236}">
                <a16:creationId xmlns:a16="http://schemas.microsoft.com/office/drawing/2014/main" id="{3592D41C-C1A5-40FC-B8E2-2E1433BD12C2}"/>
              </a:ext>
            </a:extLst>
          </p:cNvPr>
          <p:cNvSpPr/>
          <p:nvPr/>
        </p:nvSpPr>
        <p:spPr>
          <a:xfrm>
            <a:off x="3652157" y="1903444"/>
            <a:ext cx="1184988" cy="57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a:t>
            </a:r>
          </a:p>
        </p:txBody>
      </p:sp>
      <p:sp>
        <p:nvSpPr>
          <p:cNvPr id="7" name="Flowchart: Magnetic Disk 6">
            <a:extLst>
              <a:ext uri="{FF2B5EF4-FFF2-40B4-BE49-F238E27FC236}">
                <a16:creationId xmlns:a16="http://schemas.microsoft.com/office/drawing/2014/main" id="{7F46A2EB-9469-4C8B-AF30-A23F4536F84A}"/>
              </a:ext>
            </a:extLst>
          </p:cNvPr>
          <p:cNvSpPr/>
          <p:nvPr/>
        </p:nvSpPr>
        <p:spPr>
          <a:xfrm>
            <a:off x="3321698" y="2612571"/>
            <a:ext cx="373224" cy="397459"/>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TextBox 7">
            <a:extLst>
              <a:ext uri="{FF2B5EF4-FFF2-40B4-BE49-F238E27FC236}">
                <a16:creationId xmlns:a16="http://schemas.microsoft.com/office/drawing/2014/main" id="{244631E2-E45F-419A-8726-CE1ECA3BBE38}"/>
              </a:ext>
            </a:extLst>
          </p:cNvPr>
          <p:cNvSpPr txBox="1"/>
          <p:nvPr/>
        </p:nvSpPr>
        <p:spPr>
          <a:xfrm>
            <a:off x="3136673" y="2702253"/>
            <a:ext cx="799258" cy="307777"/>
          </a:xfrm>
          <a:prstGeom prst="rect">
            <a:avLst/>
          </a:prstGeom>
          <a:noFill/>
        </p:spPr>
        <p:txBody>
          <a:bodyPr wrap="none" rtlCol="0">
            <a:spAutoFit/>
          </a:bodyPr>
          <a:lstStyle/>
          <a:p>
            <a:pPr algn="l"/>
            <a:r>
              <a:rPr lang="en-US" sz="1400" dirty="0"/>
              <a:t>Backend</a:t>
            </a:r>
          </a:p>
        </p:txBody>
      </p:sp>
      <p:cxnSp>
        <p:nvCxnSpPr>
          <p:cNvPr id="10" name="Connector: Elbow 9">
            <a:extLst>
              <a:ext uri="{FF2B5EF4-FFF2-40B4-BE49-F238E27FC236}">
                <a16:creationId xmlns:a16="http://schemas.microsoft.com/office/drawing/2014/main" id="{CE948F3E-A17D-4B0E-917F-692E7462888A}"/>
              </a:ext>
            </a:extLst>
          </p:cNvPr>
          <p:cNvCxnSpPr>
            <a:cxnSpLocks/>
            <a:stCxn id="5" idx="2"/>
          </p:cNvCxnSpPr>
          <p:nvPr/>
        </p:nvCxnSpPr>
        <p:spPr>
          <a:xfrm rot="16200000" flipH="1">
            <a:off x="3008991" y="2389545"/>
            <a:ext cx="220313" cy="405106"/>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98B87A9-247A-4A53-9CA5-14BDFB8440BC}"/>
              </a:ext>
            </a:extLst>
          </p:cNvPr>
          <p:cNvCxnSpPr>
            <a:cxnSpLocks/>
            <a:stCxn id="6" idx="2"/>
          </p:cNvCxnSpPr>
          <p:nvPr/>
        </p:nvCxnSpPr>
        <p:spPr>
          <a:xfrm rot="5400000">
            <a:off x="3869631" y="2319678"/>
            <a:ext cx="212756" cy="53728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8D84DD9-AD7E-49EE-B150-D838E93513CD}"/>
              </a:ext>
            </a:extLst>
          </p:cNvPr>
          <p:cNvSpPr/>
          <p:nvPr/>
        </p:nvSpPr>
        <p:spPr>
          <a:xfrm>
            <a:off x="6004282" y="1714983"/>
            <a:ext cx="1138335" cy="839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Marketplace</a:t>
            </a:r>
          </a:p>
        </p:txBody>
      </p:sp>
      <p:sp>
        <p:nvSpPr>
          <p:cNvPr id="17" name="Rectangle: Rounded Corners 16">
            <a:extLst>
              <a:ext uri="{FF2B5EF4-FFF2-40B4-BE49-F238E27FC236}">
                <a16:creationId xmlns:a16="http://schemas.microsoft.com/office/drawing/2014/main" id="{B51B3FDB-87FB-4D5A-94F3-148B2642B369}"/>
              </a:ext>
            </a:extLst>
          </p:cNvPr>
          <p:cNvSpPr/>
          <p:nvPr/>
        </p:nvSpPr>
        <p:spPr>
          <a:xfrm>
            <a:off x="7528282" y="1626634"/>
            <a:ext cx="2867609" cy="17106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t>Publisher</a:t>
            </a:r>
          </a:p>
        </p:txBody>
      </p:sp>
      <p:sp>
        <p:nvSpPr>
          <p:cNvPr id="19" name="Rectangle 18">
            <a:extLst>
              <a:ext uri="{FF2B5EF4-FFF2-40B4-BE49-F238E27FC236}">
                <a16:creationId xmlns:a16="http://schemas.microsoft.com/office/drawing/2014/main" id="{11108549-89DA-4C25-B904-59389DC08F32}"/>
              </a:ext>
            </a:extLst>
          </p:cNvPr>
          <p:cNvSpPr/>
          <p:nvPr/>
        </p:nvSpPr>
        <p:spPr>
          <a:xfrm>
            <a:off x="7896063" y="1935469"/>
            <a:ext cx="2115719" cy="57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 with subscription management integrated</a:t>
            </a:r>
          </a:p>
        </p:txBody>
      </p:sp>
      <p:cxnSp>
        <p:nvCxnSpPr>
          <p:cNvPr id="27" name="Straight Connector 26">
            <a:extLst>
              <a:ext uri="{FF2B5EF4-FFF2-40B4-BE49-F238E27FC236}">
                <a16:creationId xmlns:a16="http://schemas.microsoft.com/office/drawing/2014/main" id="{D2027932-7AEB-4D10-BC1E-F90EBBAC1F94}"/>
              </a:ext>
            </a:extLst>
          </p:cNvPr>
          <p:cNvCxnSpPr/>
          <p:nvPr/>
        </p:nvCxnSpPr>
        <p:spPr>
          <a:xfrm>
            <a:off x="55984" y="3906416"/>
            <a:ext cx="12005387"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0E18D4E-AB0A-4C8B-AB80-307F11EFAD15}"/>
              </a:ext>
            </a:extLst>
          </p:cNvPr>
          <p:cNvSpPr txBox="1"/>
          <p:nvPr/>
        </p:nvSpPr>
        <p:spPr>
          <a:xfrm>
            <a:off x="3051970" y="3496859"/>
            <a:ext cx="968663" cy="307777"/>
          </a:xfrm>
          <a:prstGeom prst="rect">
            <a:avLst/>
          </a:prstGeom>
          <a:noFill/>
        </p:spPr>
        <p:txBody>
          <a:bodyPr wrap="none" rtlCol="0">
            <a:spAutoFit/>
          </a:bodyPr>
          <a:lstStyle/>
          <a:p>
            <a:pPr algn="l"/>
            <a:r>
              <a:rPr lang="en-US" sz="1400" dirty="0"/>
              <a:t>Decoupled</a:t>
            </a:r>
          </a:p>
        </p:txBody>
      </p:sp>
      <p:sp>
        <p:nvSpPr>
          <p:cNvPr id="29" name="TextBox 28">
            <a:extLst>
              <a:ext uri="{FF2B5EF4-FFF2-40B4-BE49-F238E27FC236}">
                <a16:creationId xmlns:a16="http://schemas.microsoft.com/office/drawing/2014/main" id="{1F08212F-EC92-47AF-8033-99A92118FAD6}"/>
              </a:ext>
            </a:extLst>
          </p:cNvPr>
          <p:cNvSpPr txBox="1"/>
          <p:nvPr/>
        </p:nvSpPr>
        <p:spPr>
          <a:xfrm>
            <a:off x="8301296" y="3428139"/>
            <a:ext cx="1321580" cy="307777"/>
          </a:xfrm>
          <a:prstGeom prst="rect">
            <a:avLst/>
          </a:prstGeom>
          <a:noFill/>
        </p:spPr>
        <p:txBody>
          <a:bodyPr wrap="none" rtlCol="0">
            <a:spAutoFit/>
          </a:bodyPr>
          <a:lstStyle/>
          <a:p>
            <a:pPr algn="l"/>
            <a:r>
              <a:rPr lang="en-US" sz="1400" dirty="0"/>
              <a:t>Fully integrated</a:t>
            </a:r>
          </a:p>
        </p:txBody>
      </p:sp>
      <p:cxnSp>
        <p:nvCxnSpPr>
          <p:cNvPr id="30" name="Straight Connector 29">
            <a:extLst>
              <a:ext uri="{FF2B5EF4-FFF2-40B4-BE49-F238E27FC236}">
                <a16:creationId xmlns:a16="http://schemas.microsoft.com/office/drawing/2014/main" id="{27A3B1A7-BA49-4C8F-B91E-0921ADFCFCBF}"/>
              </a:ext>
            </a:extLst>
          </p:cNvPr>
          <p:cNvCxnSpPr>
            <a:cxnSpLocks/>
          </p:cNvCxnSpPr>
          <p:nvPr/>
        </p:nvCxnSpPr>
        <p:spPr>
          <a:xfrm>
            <a:off x="1594085" y="4475586"/>
            <a:ext cx="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7ADC2BE-46ED-4809-B5B7-02693E853634}"/>
              </a:ext>
            </a:extLst>
          </p:cNvPr>
          <p:cNvSpPr txBox="1"/>
          <p:nvPr/>
        </p:nvSpPr>
        <p:spPr>
          <a:xfrm>
            <a:off x="1043453" y="4167809"/>
            <a:ext cx="1101264" cy="307777"/>
          </a:xfrm>
          <a:prstGeom prst="rect">
            <a:avLst/>
          </a:prstGeom>
          <a:noFill/>
        </p:spPr>
        <p:txBody>
          <a:bodyPr wrap="square" rtlCol="0">
            <a:spAutoFit/>
          </a:bodyPr>
          <a:lstStyle/>
          <a:p>
            <a:pPr algn="l"/>
            <a:r>
              <a:rPr lang="en-US" sz="1400" dirty="0"/>
              <a:t>Marketplace</a:t>
            </a:r>
          </a:p>
        </p:txBody>
      </p:sp>
      <p:cxnSp>
        <p:nvCxnSpPr>
          <p:cNvPr id="32" name="Straight Connector 31">
            <a:extLst>
              <a:ext uri="{FF2B5EF4-FFF2-40B4-BE49-F238E27FC236}">
                <a16:creationId xmlns:a16="http://schemas.microsoft.com/office/drawing/2014/main" id="{D817666D-21C6-4A50-9080-EAD15B7F61D9}"/>
              </a:ext>
            </a:extLst>
          </p:cNvPr>
          <p:cNvCxnSpPr>
            <a:cxnSpLocks/>
          </p:cNvCxnSpPr>
          <p:nvPr/>
        </p:nvCxnSpPr>
        <p:spPr>
          <a:xfrm>
            <a:off x="3214497" y="4475586"/>
            <a:ext cx="1357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8802BB3-2CA5-40BA-94D5-0392BBE78126}"/>
              </a:ext>
            </a:extLst>
          </p:cNvPr>
          <p:cNvSpPr txBox="1"/>
          <p:nvPr/>
        </p:nvSpPr>
        <p:spPr>
          <a:xfrm>
            <a:off x="2780724" y="4167809"/>
            <a:ext cx="867545" cy="307777"/>
          </a:xfrm>
          <a:prstGeom prst="rect">
            <a:avLst/>
          </a:prstGeom>
          <a:noFill/>
        </p:spPr>
        <p:txBody>
          <a:bodyPr wrap="square" rtlCol="0">
            <a:spAutoFit/>
          </a:bodyPr>
          <a:lstStyle/>
          <a:p>
            <a:pPr algn="l"/>
            <a:r>
              <a:rPr lang="en-US" sz="1400" dirty="0"/>
              <a:t>Publisher</a:t>
            </a:r>
          </a:p>
        </p:txBody>
      </p:sp>
      <p:cxnSp>
        <p:nvCxnSpPr>
          <p:cNvPr id="34" name="Straight Arrow Connector 33">
            <a:extLst>
              <a:ext uri="{FF2B5EF4-FFF2-40B4-BE49-F238E27FC236}">
                <a16:creationId xmlns:a16="http://schemas.microsoft.com/office/drawing/2014/main" id="{8130F378-9C36-4033-AC09-DFB106C12852}"/>
              </a:ext>
            </a:extLst>
          </p:cNvPr>
          <p:cNvCxnSpPr>
            <a:cxnSpLocks/>
          </p:cNvCxnSpPr>
          <p:nvPr/>
        </p:nvCxnSpPr>
        <p:spPr>
          <a:xfrm>
            <a:off x="1594085" y="5128173"/>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DADD792-DBBB-4CC8-8123-6640EE094E79}"/>
              </a:ext>
            </a:extLst>
          </p:cNvPr>
          <p:cNvSpPr txBox="1"/>
          <p:nvPr/>
        </p:nvSpPr>
        <p:spPr>
          <a:xfrm>
            <a:off x="883323" y="4718615"/>
            <a:ext cx="3108542" cy="307777"/>
          </a:xfrm>
          <a:prstGeom prst="rect">
            <a:avLst/>
          </a:prstGeom>
          <a:noFill/>
        </p:spPr>
        <p:txBody>
          <a:bodyPr wrap="square" rtlCol="0">
            <a:spAutoFit/>
          </a:bodyPr>
          <a:lstStyle/>
          <a:p>
            <a:pPr algn="l"/>
            <a:r>
              <a:rPr lang="en-US" sz="1400" dirty="0"/>
              <a:t>Landing page – Configure account</a:t>
            </a:r>
          </a:p>
        </p:txBody>
      </p:sp>
      <p:grpSp>
        <p:nvGrpSpPr>
          <p:cNvPr id="54" name="Group 53">
            <a:extLst>
              <a:ext uri="{FF2B5EF4-FFF2-40B4-BE49-F238E27FC236}">
                <a16:creationId xmlns:a16="http://schemas.microsoft.com/office/drawing/2014/main" id="{E5EE7E28-D626-411F-80BB-88F8402E2669}"/>
              </a:ext>
            </a:extLst>
          </p:cNvPr>
          <p:cNvGrpSpPr/>
          <p:nvPr/>
        </p:nvGrpSpPr>
        <p:grpSpPr>
          <a:xfrm>
            <a:off x="3258432" y="5345659"/>
            <a:ext cx="368271" cy="183794"/>
            <a:chOff x="989045" y="2649894"/>
            <a:chExt cx="368271" cy="183794"/>
          </a:xfrm>
        </p:grpSpPr>
        <p:cxnSp>
          <p:nvCxnSpPr>
            <p:cNvPr id="55" name="Straight Connector 54">
              <a:extLst>
                <a:ext uri="{FF2B5EF4-FFF2-40B4-BE49-F238E27FC236}">
                  <a16:creationId xmlns:a16="http://schemas.microsoft.com/office/drawing/2014/main" id="{D742EB1A-971A-45C3-BD22-376580C5F3C0}"/>
                </a:ext>
              </a:extLst>
            </p:cNvPr>
            <p:cNvCxnSpPr/>
            <p:nvPr/>
          </p:nvCxnSpPr>
          <p:spPr>
            <a:xfrm>
              <a:off x="989045" y="2649894"/>
              <a:ext cx="36078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D25248A-D31C-4A89-9559-30E00942CB13}"/>
                </a:ext>
              </a:extLst>
            </p:cNvPr>
            <p:cNvCxnSpPr>
              <a:cxnSpLocks/>
            </p:cNvCxnSpPr>
            <p:nvPr/>
          </p:nvCxnSpPr>
          <p:spPr>
            <a:xfrm rot="10800000" flipV="1">
              <a:off x="1011545" y="2652712"/>
              <a:ext cx="345771" cy="180976"/>
            </a:xfrm>
            <a:prstGeom prst="bentConnector3">
              <a:avLst>
                <a:gd name="adj1" fmla="val 17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44568DF-EFAD-4CDD-A654-FC63D12E86EB}"/>
              </a:ext>
            </a:extLst>
          </p:cNvPr>
          <p:cNvSpPr txBox="1"/>
          <p:nvPr/>
        </p:nvSpPr>
        <p:spPr>
          <a:xfrm>
            <a:off x="3596890" y="5026392"/>
            <a:ext cx="1295524" cy="738664"/>
          </a:xfrm>
          <a:prstGeom prst="rect">
            <a:avLst/>
          </a:prstGeom>
          <a:noFill/>
        </p:spPr>
        <p:txBody>
          <a:bodyPr wrap="square" rtlCol="0">
            <a:spAutoFit/>
          </a:bodyPr>
          <a:lstStyle/>
          <a:p>
            <a:pPr algn="l"/>
            <a:r>
              <a:rPr lang="en-US" sz="1400" dirty="0"/>
              <a:t>Automated on-onboarding - immediate</a:t>
            </a:r>
          </a:p>
        </p:txBody>
      </p:sp>
      <p:cxnSp>
        <p:nvCxnSpPr>
          <p:cNvPr id="59" name="Straight Arrow Connector 58">
            <a:extLst>
              <a:ext uri="{FF2B5EF4-FFF2-40B4-BE49-F238E27FC236}">
                <a16:creationId xmlns:a16="http://schemas.microsoft.com/office/drawing/2014/main" id="{BB62B628-4A48-4E18-AEEA-B59A1F82AE76}"/>
              </a:ext>
            </a:extLst>
          </p:cNvPr>
          <p:cNvCxnSpPr/>
          <p:nvPr/>
        </p:nvCxnSpPr>
        <p:spPr>
          <a:xfrm flipH="1">
            <a:off x="1594085" y="5921829"/>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39F539-AA18-458B-97CF-C4770EF9EAF2}"/>
              </a:ext>
            </a:extLst>
          </p:cNvPr>
          <p:cNvSpPr txBox="1"/>
          <p:nvPr/>
        </p:nvSpPr>
        <p:spPr>
          <a:xfrm>
            <a:off x="1993482" y="5610865"/>
            <a:ext cx="963124" cy="307777"/>
          </a:xfrm>
          <a:prstGeom prst="rect">
            <a:avLst/>
          </a:prstGeom>
          <a:noFill/>
        </p:spPr>
        <p:txBody>
          <a:bodyPr wrap="square" rtlCol="0">
            <a:spAutoFit/>
          </a:bodyPr>
          <a:lstStyle/>
          <a:p>
            <a:pPr algn="l"/>
            <a:r>
              <a:rPr lang="en-US" sz="1400" dirty="0"/>
              <a:t>Activate</a:t>
            </a:r>
          </a:p>
        </p:txBody>
      </p:sp>
      <p:cxnSp>
        <p:nvCxnSpPr>
          <p:cNvPr id="61" name="Straight Connector 60">
            <a:extLst>
              <a:ext uri="{FF2B5EF4-FFF2-40B4-BE49-F238E27FC236}">
                <a16:creationId xmlns:a16="http://schemas.microsoft.com/office/drawing/2014/main" id="{314F6A98-7FCF-4B85-8FF3-FC89A68A9D6E}"/>
              </a:ext>
            </a:extLst>
          </p:cNvPr>
          <p:cNvCxnSpPr>
            <a:cxnSpLocks/>
          </p:cNvCxnSpPr>
          <p:nvPr/>
        </p:nvCxnSpPr>
        <p:spPr>
          <a:xfrm>
            <a:off x="7506583" y="4475586"/>
            <a:ext cx="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33CB22-A010-45AB-BBDC-0348F4AA40FF}"/>
              </a:ext>
            </a:extLst>
          </p:cNvPr>
          <p:cNvSpPr txBox="1"/>
          <p:nvPr/>
        </p:nvSpPr>
        <p:spPr>
          <a:xfrm>
            <a:off x="6955951" y="4167809"/>
            <a:ext cx="1101264" cy="307777"/>
          </a:xfrm>
          <a:prstGeom prst="rect">
            <a:avLst/>
          </a:prstGeom>
          <a:noFill/>
        </p:spPr>
        <p:txBody>
          <a:bodyPr wrap="square" rtlCol="0">
            <a:spAutoFit/>
          </a:bodyPr>
          <a:lstStyle/>
          <a:p>
            <a:pPr algn="l"/>
            <a:r>
              <a:rPr lang="en-US" sz="1400" dirty="0"/>
              <a:t>Marketplace</a:t>
            </a:r>
          </a:p>
        </p:txBody>
      </p:sp>
      <p:cxnSp>
        <p:nvCxnSpPr>
          <p:cNvPr id="63" name="Straight Connector 62">
            <a:extLst>
              <a:ext uri="{FF2B5EF4-FFF2-40B4-BE49-F238E27FC236}">
                <a16:creationId xmlns:a16="http://schemas.microsoft.com/office/drawing/2014/main" id="{AC925E13-B14C-44A2-BA10-CC6EF3F851FB}"/>
              </a:ext>
            </a:extLst>
          </p:cNvPr>
          <p:cNvCxnSpPr>
            <a:cxnSpLocks/>
          </p:cNvCxnSpPr>
          <p:nvPr/>
        </p:nvCxnSpPr>
        <p:spPr>
          <a:xfrm>
            <a:off x="9126995" y="4475586"/>
            <a:ext cx="1357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4D61338-D04C-41E5-BB03-0DC50FFEE4D5}"/>
              </a:ext>
            </a:extLst>
          </p:cNvPr>
          <p:cNvSpPr txBox="1"/>
          <p:nvPr/>
        </p:nvSpPr>
        <p:spPr>
          <a:xfrm>
            <a:off x="8693222" y="4167809"/>
            <a:ext cx="867545" cy="307777"/>
          </a:xfrm>
          <a:prstGeom prst="rect">
            <a:avLst/>
          </a:prstGeom>
          <a:noFill/>
        </p:spPr>
        <p:txBody>
          <a:bodyPr wrap="square" rtlCol="0">
            <a:spAutoFit/>
          </a:bodyPr>
          <a:lstStyle/>
          <a:p>
            <a:pPr algn="l"/>
            <a:r>
              <a:rPr lang="en-US" sz="1400" dirty="0"/>
              <a:t>Publisher</a:t>
            </a:r>
          </a:p>
        </p:txBody>
      </p:sp>
      <p:cxnSp>
        <p:nvCxnSpPr>
          <p:cNvPr id="65" name="Straight Arrow Connector 64">
            <a:extLst>
              <a:ext uri="{FF2B5EF4-FFF2-40B4-BE49-F238E27FC236}">
                <a16:creationId xmlns:a16="http://schemas.microsoft.com/office/drawing/2014/main" id="{E7F9D3A8-70A3-4F67-9B81-C970A7CBA8BC}"/>
              </a:ext>
            </a:extLst>
          </p:cNvPr>
          <p:cNvCxnSpPr>
            <a:cxnSpLocks/>
          </p:cNvCxnSpPr>
          <p:nvPr/>
        </p:nvCxnSpPr>
        <p:spPr>
          <a:xfrm>
            <a:off x="7506583" y="5128173"/>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033B190-5675-4FD9-B475-40ECB516EF66}"/>
              </a:ext>
            </a:extLst>
          </p:cNvPr>
          <p:cNvSpPr txBox="1"/>
          <p:nvPr/>
        </p:nvSpPr>
        <p:spPr>
          <a:xfrm>
            <a:off x="6795821" y="4718615"/>
            <a:ext cx="3108542" cy="307777"/>
          </a:xfrm>
          <a:prstGeom prst="rect">
            <a:avLst/>
          </a:prstGeom>
          <a:noFill/>
        </p:spPr>
        <p:txBody>
          <a:bodyPr wrap="square" rtlCol="0">
            <a:spAutoFit/>
          </a:bodyPr>
          <a:lstStyle/>
          <a:p>
            <a:pPr algn="l"/>
            <a:r>
              <a:rPr lang="en-US" sz="1400" dirty="0"/>
              <a:t>Landing page – Configure account</a:t>
            </a:r>
          </a:p>
        </p:txBody>
      </p:sp>
      <p:grpSp>
        <p:nvGrpSpPr>
          <p:cNvPr id="67" name="Group 66">
            <a:extLst>
              <a:ext uri="{FF2B5EF4-FFF2-40B4-BE49-F238E27FC236}">
                <a16:creationId xmlns:a16="http://schemas.microsoft.com/office/drawing/2014/main" id="{1E74E1FC-3B65-4397-A6FD-B8504E9D4523}"/>
              </a:ext>
            </a:extLst>
          </p:cNvPr>
          <p:cNvGrpSpPr/>
          <p:nvPr/>
        </p:nvGrpSpPr>
        <p:grpSpPr>
          <a:xfrm>
            <a:off x="9170930" y="5345659"/>
            <a:ext cx="368271" cy="183794"/>
            <a:chOff x="989045" y="2649894"/>
            <a:chExt cx="368271" cy="183794"/>
          </a:xfrm>
        </p:grpSpPr>
        <p:cxnSp>
          <p:nvCxnSpPr>
            <p:cNvPr id="68" name="Straight Connector 67">
              <a:extLst>
                <a:ext uri="{FF2B5EF4-FFF2-40B4-BE49-F238E27FC236}">
                  <a16:creationId xmlns:a16="http://schemas.microsoft.com/office/drawing/2014/main" id="{F9E90020-5CA4-4FB3-B264-BB7B6E1354D4}"/>
                </a:ext>
              </a:extLst>
            </p:cNvPr>
            <p:cNvCxnSpPr/>
            <p:nvPr/>
          </p:nvCxnSpPr>
          <p:spPr>
            <a:xfrm>
              <a:off x="989045" y="2649894"/>
              <a:ext cx="36078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C145681-A7C1-42EC-A30B-4EDDDBE99FE7}"/>
                </a:ext>
              </a:extLst>
            </p:cNvPr>
            <p:cNvCxnSpPr>
              <a:cxnSpLocks/>
            </p:cNvCxnSpPr>
            <p:nvPr/>
          </p:nvCxnSpPr>
          <p:spPr>
            <a:xfrm rot="10800000" flipV="1">
              <a:off x="1011545" y="2652712"/>
              <a:ext cx="345771" cy="180976"/>
            </a:xfrm>
            <a:prstGeom prst="bentConnector3">
              <a:avLst>
                <a:gd name="adj1" fmla="val 17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0D77D90C-E1AA-4E70-A699-E71549C8190B}"/>
              </a:ext>
            </a:extLst>
          </p:cNvPr>
          <p:cNvSpPr txBox="1"/>
          <p:nvPr/>
        </p:nvSpPr>
        <p:spPr>
          <a:xfrm>
            <a:off x="9525383" y="5175683"/>
            <a:ext cx="2298382" cy="523220"/>
          </a:xfrm>
          <a:prstGeom prst="rect">
            <a:avLst/>
          </a:prstGeom>
          <a:noFill/>
        </p:spPr>
        <p:txBody>
          <a:bodyPr wrap="square" rtlCol="0">
            <a:spAutoFit/>
          </a:bodyPr>
          <a:lstStyle/>
          <a:p>
            <a:pPr algn="l"/>
            <a:r>
              <a:rPr lang="en-US" sz="1400" dirty="0"/>
              <a:t>Out-of-band on-onboarding – manual, scripts</a:t>
            </a:r>
          </a:p>
        </p:txBody>
      </p:sp>
      <p:cxnSp>
        <p:nvCxnSpPr>
          <p:cNvPr id="71" name="Straight Arrow Connector 70">
            <a:extLst>
              <a:ext uri="{FF2B5EF4-FFF2-40B4-BE49-F238E27FC236}">
                <a16:creationId xmlns:a16="http://schemas.microsoft.com/office/drawing/2014/main" id="{80B07FB7-A359-44C1-A309-4846F1703696}"/>
              </a:ext>
            </a:extLst>
          </p:cNvPr>
          <p:cNvCxnSpPr/>
          <p:nvPr/>
        </p:nvCxnSpPr>
        <p:spPr>
          <a:xfrm flipH="1">
            <a:off x="7506583" y="5921829"/>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10ECFCB-B410-4901-9669-BD471BC77A46}"/>
              </a:ext>
            </a:extLst>
          </p:cNvPr>
          <p:cNvSpPr txBox="1"/>
          <p:nvPr/>
        </p:nvSpPr>
        <p:spPr>
          <a:xfrm>
            <a:off x="7905980" y="5610865"/>
            <a:ext cx="963124" cy="307777"/>
          </a:xfrm>
          <a:prstGeom prst="rect">
            <a:avLst/>
          </a:prstGeom>
          <a:noFill/>
        </p:spPr>
        <p:txBody>
          <a:bodyPr wrap="square" rtlCol="0">
            <a:spAutoFit/>
          </a:bodyPr>
          <a:lstStyle/>
          <a:p>
            <a:pPr algn="l"/>
            <a:r>
              <a:rPr lang="en-US" sz="1400" dirty="0"/>
              <a:t>Activate</a:t>
            </a:r>
          </a:p>
        </p:txBody>
      </p:sp>
      <p:pic>
        <p:nvPicPr>
          <p:cNvPr id="73" name="Graphic 72" descr="User">
            <a:extLst>
              <a:ext uri="{FF2B5EF4-FFF2-40B4-BE49-F238E27FC236}">
                <a16:creationId xmlns:a16="http://schemas.microsoft.com/office/drawing/2014/main" id="{89B1A2E8-34C2-422F-916B-583CC155D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8181" y="5610865"/>
            <a:ext cx="418691" cy="418691"/>
          </a:xfrm>
          <a:prstGeom prst="rect">
            <a:avLst/>
          </a:prstGeom>
        </p:spPr>
      </p:pic>
    </p:spTree>
    <p:extLst>
      <p:ext uri="{BB962C8B-B14F-4D97-AF65-F5344CB8AC3E}">
        <p14:creationId xmlns:p14="http://schemas.microsoft.com/office/powerpoint/2010/main" val="340476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D723D-77D2-48B0-9BD0-E5494D703CBD}"/>
              </a:ext>
            </a:extLst>
          </p:cNvPr>
          <p:cNvSpPr>
            <a:spLocks noGrp="1"/>
          </p:cNvSpPr>
          <p:nvPr>
            <p:ph type="title"/>
          </p:nvPr>
        </p:nvSpPr>
        <p:spPr>
          <a:xfrm>
            <a:off x="841248" y="548640"/>
            <a:ext cx="3600860" cy="5431536"/>
          </a:xfrm>
        </p:spPr>
        <p:txBody>
          <a:bodyPr>
            <a:normAutofit/>
          </a:bodyPr>
          <a:lstStyle/>
          <a:p>
            <a:r>
              <a:rPr lang="en-US" sz="5400" dirty="0"/>
              <a:t>SaaS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786E18-A8B4-468B-9133-8916B0D93298}"/>
              </a:ext>
            </a:extLst>
          </p:cNvPr>
          <p:cNvSpPr>
            <a:spLocks noGrp="1"/>
          </p:cNvSpPr>
          <p:nvPr>
            <p:ph idx="1"/>
          </p:nvPr>
        </p:nvSpPr>
        <p:spPr>
          <a:xfrm>
            <a:off x="5126418" y="552091"/>
            <a:ext cx="6224335" cy="5431536"/>
          </a:xfrm>
        </p:spPr>
        <p:txBody>
          <a:bodyPr anchor="ctr">
            <a:normAutofit/>
          </a:bodyPr>
          <a:lstStyle/>
          <a:p>
            <a:r>
              <a:rPr lang="en-US" sz="2200" dirty="0"/>
              <a:t>What is SaaS?</a:t>
            </a:r>
          </a:p>
          <a:p>
            <a:pPr lvl="1"/>
            <a:r>
              <a:rPr lang="en-US" sz="2000" dirty="0"/>
              <a:t>Deployment model vs management model</a:t>
            </a:r>
          </a:p>
          <a:p>
            <a:pPr lvl="1"/>
            <a:r>
              <a:rPr lang="en-US" sz="2000" dirty="0"/>
              <a:t>Tenancy</a:t>
            </a:r>
          </a:p>
          <a:p>
            <a:endParaRPr lang="en-US" sz="2200" dirty="0"/>
          </a:p>
          <a:p>
            <a:r>
              <a:rPr lang="en-US" sz="2200" dirty="0"/>
              <a:t>Why attractive?</a:t>
            </a:r>
          </a:p>
          <a:p>
            <a:pPr lvl="1"/>
            <a:r>
              <a:rPr lang="en-US" sz="1800" dirty="0"/>
              <a:t>Flexible</a:t>
            </a:r>
          </a:p>
          <a:p>
            <a:pPr lvl="2"/>
            <a:r>
              <a:rPr lang="en-US" sz="1800" dirty="0"/>
              <a:t>Deployment</a:t>
            </a:r>
          </a:p>
          <a:p>
            <a:pPr lvl="2"/>
            <a:r>
              <a:rPr lang="en-US" sz="1800" dirty="0"/>
              <a:t>Pricing – monthly, annual, custom meters, per user</a:t>
            </a:r>
          </a:p>
          <a:p>
            <a:pPr lvl="2"/>
            <a:r>
              <a:rPr lang="en-US" sz="1800" dirty="0"/>
              <a:t>Identity management</a:t>
            </a:r>
          </a:p>
          <a:p>
            <a:pPr lvl="1"/>
            <a:r>
              <a:rPr lang="en-US" sz="1800" dirty="0"/>
              <a:t>Vertical solutions are complicated</a:t>
            </a:r>
          </a:p>
          <a:p>
            <a:pPr lvl="1"/>
            <a:r>
              <a:rPr lang="en-US" sz="1800" dirty="0"/>
              <a:t>SaaS model momentum</a:t>
            </a:r>
          </a:p>
        </p:txBody>
      </p:sp>
    </p:spTree>
    <p:extLst>
      <p:ext uri="{BB962C8B-B14F-4D97-AF65-F5344CB8AC3E}">
        <p14:creationId xmlns:p14="http://schemas.microsoft.com/office/powerpoint/2010/main" val="180766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74DB-F49D-4B86-8B13-0B580B5BDAFA}"/>
              </a:ext>
            </a:extLst>
          </p:cNvPr>
          <p:cNvSpPr>
            <a:spLocks noGrp="1"/>
          </p:cNvSpPr>
          <p:nvPr>
            <p:ph type="title"/>
          </p:nvPr>
        </p:nvSpPr>
        <p:spPr/>
        <p:txBody>
          <a:bodyPr/>
          <a:lstStyle/>
          <a:p>
            <a:r>
              <a:rPr lang="en-US" dirty="0"/>
              <a:t>Dev/test approach</a:t>
            </a:r>
          </a:p>
        </p:txBody>
      </p:sp>
      <p:sp>
        <p:nvSpPr>
          <p:cNvPr id="3" name="Content Placeholder 2">
            <a:extLst>
              <a:ext uri="{FF2B5EF4-FFF2-40B4-BE49-F238E27FC236}">
                <a16:creationId xmlns:a16="http://schemas.microsoft.com/office/drawing/2014/main" id="{D21B12FD-16A3-42CD-9644-EB2CE25EAFC9}"/>
              </a:ext>
            </a:extLst>
          </p:cNvPr>
          <p:cNvSpPr>
            <a:spLocks noGrp="1"/>
          </p:cNvSpPr>
          <p:nvPr>
            <p:ph idx="1"/>
          </p:nvPr>
        </p:nvSpPr>
        <p:spPr/>
        <p:txBody>
          <a:bodyPr>
            <a:normAutofit/>
          </a:bodyPr>
          <a:lstStyle/>
          <a:p>
            <a:r>
              <a:rPr lang="en-US" dirty="0"/>
              <a:t>Plan creating two offers, test and public</a:t>
            </a:r>
          </a:p>
          <a:p>
            <a:r>
              <a:rPr lang="en-US" dirty="0"/>
              <a:t>With test</a:t>
            </a:r>
          </a:p>
          <a:p>
            <a:pPr lvl="1"/>
            <a:r>
              <a:rPr lang="en-US" dirty="0"/>
              <a:t>Add preview users</a:t>
            </a:r>
          </a:p>
          <a:p>
            <a:pPr lvl="1"/>
            <a:r>
              <a:rPr lang="en-US" dirty="0"/>
              <a:t>Add plans/meters with $0</a:t>
            </a:r>
          </a:p>
          <a:p>
            <a:pPr lvl="1"/>
            <a:r>
              <a:rPr lang="en-US" dirty="0"/>
              <a:t>Publish</a:t>
            </a:r>
          </a:p>
          <a:p>
            <a:pPr lvl="1"/>
            <a:r>
              <a:rPr lang="en-US" dirty="0"/>
              <a:t>DO NOT  GO PUBLIC! </a:t>
            </a:r>
          </a:p>
          <a:p>
            <a:r>
              <a:rPr lang="en-US" dirty="0"/>
              <a:t>With public</a:t>
            </a:r>
          </a:p>
          <a:p>
            <a:pPr lvl="1"/>
            <a:r>
              <a:rPr lang="en-US" dirty="0"/>
              <a:t>Add marketing content</a:t>
            </a:r>
          </a:p>
          <a:p>
            <a:pPr lvl="1"/>
            <a:r>
              <a:rPr lang="en-US" dirty="0"/>
              <a:t>Add real plans</a:t>
            </a:r>
          </a:p>
          <a:p>
            <a:pPr lvl="1"/>
            <a:r>
              <a:rPr lang="en-US" dirty="0"/>
              <a:t>Publish</a:t>
            </a:r>
          </a:p>
          <a:p>
            <a:endParaRPr lang="en-US" dirty="0"/>
          </a:p>
          <a:p>
            <a:endParaRPr lang="en-US" dirty="0"/>
          </a:p>
        </p:txBody>
      </p:sp>
      <p:pic>
        <p:nvPicPr>
          <p:cNvPr id="6" name="Picture 5">
            <a:extLst>
              <a:ext uri="{FF2B5EF4-FFF2-40B4-BE49-F238E27FC236}">
                <a16:creationId xmlns:a16="http://schemas.microsoft.com/office/drawing/2014/main" id="{C7AFD729-8638-4935-8669-4B7802A8AC5A}"/>
              </a:ext>
            </a:extLst>
          </p:cNvPr>
          <p:cNvPicPr>
            <a:picLocks noChangeAspect="1"/>
          </p:cNvPicPr>
          <p:nvPr/>
        </p:nvPicPr>
        <p:blipFill>
          <a:blip r:embed="rId2"/>
          <a:stretch>
            <a:fillRect/>
          </a:stretch>
        </p:blipFill>
        <p:spPr>
          <a:xfrm>
            <a:off x="5689600" y="2781093"/>
            <a:ext cx="5517662" cy="1295814"/>
          </a:xfrm>
          <a:prstGeom prst="rect">
            <a:avLst/>
          </a:prstGeom>
        </p:spPr>
      </p:pic>
      <p:sp>
        <p:nvSpPr>
          <p:cNvPr id="4" name="TextBox 3">
            <a:extLst>
              <a:ext uri="{FF2B5EF4-FFF2-40B4-BE49-F238E27FC236}">
                <a16:creationId xmlns:a16="http://schemas.microsoft.com/office/drawing/2014/main" id="{08AB631B-3F30-4E48-8293-111B051B4286}"/>
              </a:ext>
            </a:extLst>
          </p:cNvPr>
          <p:cNvSpPr txBox="1"/>
          <p:nvPr/>
        </p:nvSpPr>
        <p:spPr>
          <a:xfrm>
            <a:off x="5939942" y="4323283"/>
            <a:ext cx="4665535" cy="1384995"/>
          </a:xfrm>
          <a:prstGeom prst="rect">
            <a:avLst/>
          </a:prstGeom>
          <a:noFill/>
        </p:spPr>
        <p:txBody>
          <a:bodyPr wrap="square" rtlCol="0">
            <a:spAutoFit/>
          </a:bodyPr>
          <a:lstStyle/>
          <a:p>
            <a:r>
              <a:rPr lang="en-US" sz="2800" dirty="0"/>
              <a:t>Recently updated guidance:</a:t>
            </a:r>
          </a:p>
          <a:p>
            <a:pPr marL="285750" indent="-285750">
              <a:buFont typeface="Arial" panose="020B0604020202020204" pitchFamily="34" charset="0"/>
              <a:buChar char="•"/>
            </a:pPr>
            <a:r>
              <a:rPr lang="en-US" sz="2800" dirty="0"/>
              <a:t>Plan a SaaS offer </a:t>
            </a:r>
          </a:p>
          <a:p>
            <a:pPr marL="285750" indent="-285750">
              <a:buFont typeface="Arial" panose="020B0604020202020204" pitchFamily="34" charset="0"/>
              <a:buChar char="•"/>
            </a:pPr>
            <a:r>
              <a:rPr lang="en-US" sz="2800" dirty="0"/>
              <a:t>Create a test offer</a:t>
            </a:r>
          </a:p>
        </p:txBody>
      </p:sp>
    </p:spTree>
    <p:extLst>
      <p:ext uri="{BB962C8B-B14F-4D97-AF65-F5344CB8AC3E}">
        <p14:creationId xmlns:p14="http://schemas.microsoft.com/office/powerpoint/2010/main" val="364482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4CDD-61AD-47B3-AF76-539820151DD9}"/>
              </a:ext>
            </a:extLst>
          </p:cNvPr>
          <p:cNvSpPr>
            <a:spLocks noGrp="1"/>
          </p:cNvSpPr>
          <p:nvPr>
            <p:ph type="title"/>
          </p:nvPr>
        </p:nvSpPr>
        <p:spPr/>
        <p:txBody>
          <a:bodyPr/>
          <a:lstStyle/>
          <a:p>
            <a:r>
              <a:rPr lang="en-US" dirty="0"/>
              <a:t>More resources</a:t>
            </a:r>
          </a:p>
        </p:txBody>
      </p:sp>
      <p:sp>
        <p:nvSpPr>
          <p:cNvPr id="3" name="Content Placeholder 2">
            <a:extLst>
              <a:ext uri="{FF2B5EF4-FFF2-40B4-BE49-F238E27FC236}">
                <a16:creationId xmlns:a16="http://schemas.microsoft.com/office/drawing/2014/main" id="{533346A8-C582-41AE-9F37-5CAFC5B267A0}"/>
              </a:ext>
            </a:extLst>
          </p:cNvPr>
          <p:cNvSpPr>
            <a:spLocks noGrp="1"/>
          </p:cNvSpPr>
          <p:nvPr>
            <p:ph idx="1"/>
          </p:nvPr>
        </p:nvSpPr>
        <p:spPr/>
        <p:txBody>
          <a:bodyPr/>
          <a:lstStyle/>
          <a:p>
            <a:r>
              <a:rPr lang="en-US" dirty="0"/>
              <a:t>Developer office hours: </a:t>
            </a:r>
            <a:r>
              <a:rPr lang="en-US" dirty="0">
                <a:hlinkClick r:id="rId2"/>
              </a:rPr>
              <a:t>https://aka.ms/marketplacedeveloperofficehours</a:t>
            </a:r>
            <a:endParaRPr lang="en-US" dirty="0"/>
          </a:p>
          <a:p>
            <a:r>
              <a:rPr lang="en-US" dirty="0"/>
              <a:t>Samples and clients directory: </a:t>
            </a:r>
            <a:r>
              <a:rPr lang="en-US" dirty="0">
                <a:hlinkClick r:id="rId3"/>
              </a:rPr>
              <a:t>https://aka.ms/marketplacesamples</a:t>
            </a:r>
            <a:endParaRPr lang="en-US" dirty="0"/>
          </a:p>
          <a:p>
            <a:r>
              <a:rPr lang="en-US" dirty="0"/>
              <a:t>New workshop:</a:t>
            </a:r>
            <a:r>
              <a:rPr lang="en-US" sz="1800" dirty="0">
                <a:effectLst/>
                <a:latin typeface="Calibri" panose="020F0502020204030204" pitchFamily="34" charset="0"/>
                <a:ea typeface="Calibri" panose="020F0502020204030204" pitchFamily="34" charset="0"/>
              </a:rPr>
              <a:t> </a:t>
            </a:r>
            <a:r>
              <a:rPr lang="en-US" dirty="0"/>
              <a:t>Mastering Azure Managed Applications</a:t>
            </a:r>
          </a:p>
          <a:p>
            <a:pPr marL="457200" marR="0">
              <a:spcBef>
                <a:spcPts val="0"/>
              </a:spcBef>
              <a:spcAft>
                <a:spcPts val="0"/>
              </a:spcAft>
            </a:pPr>
            <a:r>
              <a:rPr lang="en-US" sz="1800" dirty="0">
                <a:effectLst/>
                <a:latin typeface="Calibri" panose="020F0502020204030204" pitchFamily="34" charset="0"/>
                <a:ea typeface="Calibri" panose="020F0502020204030204" pitchFamily="34" charset="0"/>
              </a:rPr>
              <a:t>Registration Link: </a:t>
            </a:r>
            <a:r>
              <a:rPr lang="en-US" sz="1800" u="sng" dirty="0">
                <a:solidFill>
                  <a:srgbClr val="0563C1"/>
                </a:solidFill>
                <a:effectLst/>
                <a:latin typeface="Calibri" panose="020F0502020204030204" pitchFamily="34" charset="0"/>
                <a:ea typeface="Calibri" panose="020F0502020204030204" pitchFamily="34" charset="0"/>
                <a:hlinkClick r:id="rId4"/>
              </a:rPr>
              <a:t>https://aka.ms/AMAWorkshop</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2970230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E6B4-72AA-4A15-8F4D-A59B53F7C32C}"/>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625787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97E55FF-A9F9-42A8-9137-138A7FD9788A}"/>
              </a:ext>
            </a:extLst>
          </p:cNvPr>
          <p:cNvSpPr/>
          <p:nvPr/>
        </p:nvSpPr>
        <p:spPr>
          <a:xfrm>
            <a:off x="2048812" y="3410505"/>
            <a:ext cx="1634457"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dirty="0">
                <a:ln>
                  <a:noFill/>
                </a:ln>
                <a:solidFill>
                  <a:schemeClr val="tx1"/>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Commercial marketplace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3F1482-E46E-4356-B4FC-AAFCA271CC8D}"/>
              </a:ext>
            </a:extLst>
          </p:cNvPr>
          <p:cNvSpPr/>
          <p:nvPr/>
        </p:nvSpPr>
        <p:spPr>
          <a:xfrm>
            <a:off x="8879621" y="3410505"/>
            <a:ext cx="163445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SaaS Solution</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7464FAB-B6AD-4512-97CA-5AB34E7A24C7}"/>
              </a:ext>
            </a:extLst>
          </p:cNvPr>
          <p:cNvSpPr/>
          <p:nvPr/>
        </p:nvSpPr>
        <p:spPr>
          <a:xfrm>
            <a:off x="6344178" y="4491888"/>
            <a:ext cx="1794143"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Webhook endpoint</a:t>
            </a:r>
            <a:endParaRPr lang="en-US">
              <a:solidFill>
                <a:schemeClr val="tx1"/>
              </a:solidFill>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3BA0DE1-E4D4-4C08-8708-617D87A3FFE4}"/>
              </a:ext>
            </a:extLst>
          </p:cNvPr>
          <p:cNvCxnSpPr>
            <a:cxnSpLocks/>
          </p:cNvCxnSpPr>
          <p:nvPr/>
        </p:nvCxnSpPr>
        <p:spPr>
          <a:xfrm flipH="1">
            <a:off x="3683269" y="5395866"/>
            <a:ext cx="2498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6">
            <a:extLst>
              <a:ext uri="{FF2B5EF4-FFF2-40B4-BE49-F238E27FC236}">
                <a16:creationId xmlns:a16="http://schemas.microsoft.com/office/drawing/2014/main" id="{F6598BC7-FA43-40D5-83F9-E12E492580D8}"/>
              </a:ext>
            </a:extLst>
          </p:cNvPr>
          <p:cNvSpPr txBox="1"/>
          <p:nvPr/>
        </p:nvSpPr>
        <p:spPr>
          <a:xfrm>
            <a:off x="4459755" y="5384658"/>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cxnSp>
        <p:nvCxnSpPr>
          <p:cNvPr id="13" name="Straight Arrow Connector 12">
            <a:extLst>
              <a:ext uri="{FF2B5EF4-FFF2-40B4-BE49-F238E27FC236}">
                <a16:creationId xmlns:a16="http://schemas.microsoft.com/office/drawing/2014/main" id="{14D9C572-811E-47F8-8091-DD99CDB6DE01}"/>
              </a:ext>
            </a:extLst>
          </p:cNvPr>
          <p:cNvCxnSpPr>
            <a:cxnSpLocks/>
            <a:endCxn id="9" idx="1"/>
          </p:cNvCxnSpPr>
          <p:nvPr/>
        </p:nvCxnSpPr>
        <p:spPr>
          <a:xfrm>
            <a:off x="3683269" y="4827487"/>
            <a:ext cx="2660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6">
            <a:extLst>
              <a:ext uri="{FF2B5EF4-FFF2-40B4-BE49-F238E27FC236}">
                <a16:creationId xmlns:a16="http://schemas.microsoft.com/office/drawing/2014/main" id="{461109B1-9248-4E03-A268-F09180051CF9}"/>
              </a:ext>
            </a:extLst>
          </p:cNvPr>
          <p:cNvSpPr txBox="1"/>
          <p:nvPr/>
        </p:nvSpPr>
        <p:spPr>
          <a:xfrm>
            <a:off x="4491641" y="451820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Notify</a:t>
            </a:r>
          </a:p>
        </p:txBody>
      </p:sp>
      <p:sp>
        <p:nvSpPr>
          <p:cNvPr id="15" name="Rectangle: Rounded Corners 14">
            <a:extLst>
              <a:ext uri="{FF2B5EF4-FFF2-40B4-BE49-F238E27FC236}">
                <a16:creationId xmlns:a16="http://schemas.microsoft.com/office/drawing/2014/main" id="{0263D84C-4DE9-4365-A01B-22A87F7FCE54}"/>
              </a:ext>
            </a:extLst>
          </p:cNvPr>
          <p:cNvSpPr/>
          <p:nvPr/>
        </p:nvSpPr>
        <p:spPr>
          <a:xfrm>
            <a:off x="6347653" y="3636649"/>
            <a:ext cx="1751675"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Landing page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18" name="Text Box 6">
            <a:extLst>
              <a:ext uri="{FF2B5EF4-FFF2-40B4-BE49-F238E27FC236}">
                <a16:creationId xmlns:a16="http://schemas.microsoft.com/office/drawing/2014/main" id="{26BF6654-A767-41AB-A528-5C412E10BF5F}"/>
              </a:ext>
            </a:extLst>
          </p:cNvPr>
          <p:cNvSpPr txBox="1"/>
          <p:nvPr/>
        </p:nvSpPr>
        <p:spPr>
          <a:xfrm>
            <a:off x="3854070" y="3264527"/>
            <a:ext cx="2070612" cy="9095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Transfer buyer to configure</a:t>
            </a:r>
          </a:p>
        </p:txBody>
      </p:sp>
      <p:sp>
        <p:nvSpPr>
          <p:cNvPr id="19" name="Text Box 6">
            <a:extLst>
              <a:ext uri="{FF2B5EF4-FFF2-40B4-BE49-F238E27FC236}">
                <a16:creationId xmlns:a16="http://schemas.microsoft.com/office/drawing/2014/main" id="{EE7C04D6-4AA5-4942-B7E9-6BDBD4F535A3}"/>
              </a:ext>
            </a:extLst>
          </p:cNvPr>
          <p:cNvSpPr txBox="1"/>
          <p:nvPr/>
        </p:nvSpPr>
        <p:spPr>
          <a:xfrm>
            <a:off x="838200" y="3137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Subscribe</a:t>
            </a:r>
          </a:p>
        </p:txBody>
      </p:sp>
      <p:pic>
        <p:nvPicPr>
          <p:cNvPr id="22" name="Graphic 21" descr="Office worker female outline">
            <a:extLst>
              <a:ext uri="{FF2B5EF4-FFF2-40B4-BE49-F238E27FC236}">
                <a16:creationId xmlns:a16="http://schemas.microsoft.com/office/drawing/2014/main" id="{5D3B015A-65A9-4D1B-89A0-55BE5B2510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8840" y="1852663"/>
            <a:ext cx="914400" cy="914400"/>
          </a:xfrm>
          <a:prstGeom prst="rect">
            <a:avLst/>
          </a:prstGeom>
        </p:spPr>
      </p:pic>
      <p:sp>
        <p:nvSpPr>
          <p:cNvPr id="23" name="TextBox 22">
            <a:extLst>
              <a:ext uri="{FF2B5EF4-FFF2-40B4-BE49-F238E27FC236}">
                <a16:creationId xmlns:a16="http://schemas.microsoft.com/office/drawing/2014/main" id="{418FE8E7-B1A4-448C-BB60-70A3DBB636C9}"/>
              </a:ext>
            </a:extLst>
          </p:cNvPr>
          <p:cNvSpPr txBox="1"/>
          <p:nvPr/>
        </p:nvSpPr>
        <p:spPr>
          <a:xfrm>
            <a:off x="1773403" y="2200587"/>
            <a:ext cx="728469" cy="369332"/>
          </a:xfrm>
          <a:prstGeom prst="rect">
            <a:avLst/>
          </a:prstGeom>
          <a:noFill/>
        </p:spPr>
        <p:txBody>
          <a:bodyPr wrap="none" rtlCol="0">
            <a:spAutoFit/>
          </a:bodyPr>
          <a:lstStyle/>
          <a:p>
            <a:pPr algn="ctr"/>
            <a:r>
              <a:rPr lang="en-US" dirty="0"/>
              <a:t>Buyer</a:t>
            </a:r>
          </a:p>
        </p:txBody>
      </p:sp>
      <p:pic>
        <p:nvPicPr>
          <p:cNvPr id="26" name="Graphic 25" descr="Users outline">
            <a:extLst>
              <a:ext uri="{FF2B5EF4-FFF2-40B4-BE49-F238E27FC236}">
                <a16:creationId xmlns:a16="http://schemas.microsoft.com/office/drawing/2014/main" id="{589851DB-30C9-43B7-88D5-E09AC3C66B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9649" y="1796705"/>
            <a:ext cx="914400" cy="914400"/>
          </a:xfrm>
          <a:prstGeom prst="rect">
            <a:avLst/>
          </a:prstGeom>
        </p:spPr>
      </p:pic>
      <p:sp>
        <p:nvSpPr>
          <p:cNvPr id="27" name="TextBox 26">
            <a:extLst>
              <a:ext uri="{FF2B5EF4-FFF2-40B4-BE49-F238E27FC236}">
                <a16:creationId xmlns:a16="http://schemas.microsoft.com/office/drawing/2014/main" id="{0118D4B8-EFFE-4C38-AAE3-2726EDA1422B}"/>
              </a:ext>
            </a:extLst>
          </p:cNvPr>
          <p:cNvSpPr txBox="1"/>
          <p:nvPr/>
        </p:nvSpPr>
        <p:spPr>
          <a:xfrm>
            <a:off x="8008222" y="1916832"/>
            <a:ext cx="1231427" cy="369332"/>
          </a:xfrm>
          <a:prstGeom prst="rect">
            <a:avLst/>
          </a:prstGeom>
          <a:noFill/>
        </p:spPr>
        <p:txBody>
          <a:bodyPr wrap="none" rtlCol="0">
            <a:spAutoFit/>
          </a:bodyPr>
          <a:lstStyle/>
          <a:p>
            <a:pPr algn="ctr"/>
            <a:r>
              <a:rPr lang="en-US" dirty="0"/>
              <a:t>End user(s)</a:t>
            </a:r>
          </a:p>
        </p:txBody>
      </p:sp>
      <p:sp>
        <p:nvSpPr>
          <p:cNvPr id="28" name="Rectangle: Rounded Corners 27">
            <a:extLst>
              <a:ext uri="{FF2B5EF4-FFF2-40B4-BE49-F238E27FC236}">
                <a16:creationId xmlns:a16="http://schemas.microsoft.com/office/drawing/2014/main" id="{5307ABF9-56A1-41E1-9B6A-FB37BDDC8592}"/>
              </a:ext>
            </a:extLst>
          </p:cNvPr>
          <p:cNvSpPr/>
          <p:nvPr/>
        </p:nvSpPr>
        <p:spPr>
          <a:xfrm>
            <a:off x="6181653" y="3410505"/>
            <a:ext cx="213701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Integration</a:t>
            </a:r>
            <a:endParaRPr lang="en-US" dirty="0">
              <a:solidFill>
                <a:schemeClr val="tx1"/>
              </a:solidFill>
              <a:effectLst/>
              <a:ea typeface="Calibri" panose="020F0502020204030204" pitchFamily="34" charset="0"/>
              <a:cs typeface="Times New Roman" panose="02020603050405020304" pitchFamily="18" charset="0"/>
            </a:endParaRPr>
          </a:p>
        </p:txBody>
      </p:sp>
      <p:cxnSp>
        <p:nvCxnSpPr>
          <p:cNvPr id="36" name="Connector: Elbow 35">
            <a:extLst>
              <a:ext uri="{FF2B5EF4-FFF2-40B4-BE49-F238E27FC236}">
                <a16:creationId xmlns:a16="http://schemas.microsoft.com/office/drawing/2014/main" id="{73145C18-71C6-49C2-8D07-E30D6379F68C}"/>
              </a:ext>
            </a:extLst>
          </p:cNvPr>
          <p:cNvCxnSpPr>
            <a:cxnSpLocks/>
            <a:stCxn id="22" idx="2"/>
            <a:endCxn id="15" idx="1"/>
          </p:cNvCxnSpPr>
          <p:nvPr/>
        </p:nvCxnSpPr>
        <p:spPr>
          <a:xfrm rot="16200000" flipH="1">
            <a:off x="4004254" y="1628848"/>
            <a:ext cx="1205185" cy="3481613"/>
          </a:xfrm>
          <a:prstGeom prst="bentConnector2">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590CAA4-DA6E-4409-9958-BDB2F88A2C09}"/>
              </a:ext>
            </a:extLst>
          </p:cNvPr>
          <p:cNvCxnSpPr>
            <a:cxnSpLocks/>
            <a:stCxn id="22" idx="2"/>
            <a:endCxn id="3" idx="1"/>
          </p:cNvCxnSpPr>
          <p:nvPr/>
        </p:nvCxnSpPr>
        <p:spPr>
          <a:xfrm rot="5400000">
            <a:off x="1541493" y="3274382"/>
            <a:ext cx="1831867" cy="817228"/>
          </a:xfrm>
          <a:prstGeom prst="bentConnector4">
            <a:avLst>
              <a:gd name="adj1" fmla="val 17562"/>
              <a:gd name="adj2" fmla="val 1279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E788475-1478-4C6E-999B-80086ABD05E2}"/>
              </a:ext>
            </a:extLst>
          </p:cNvPr>
          <p:cNvSpPr/>
          <p:nvPr/>
        </p:nvSpPr>
        <p:spPr>
          <a:xfrm>
            <a:off x="5820486" y="3079883"/>
            <a:ext cx="5316773" cy="3261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Publisher</a:t>
            </a:r>
          </a:p>
        </p:txBody>
      </p:sp>
      <p:cxnSp>
        <p:nvCxnSpPr>
          <p:cNvPr id="52" name="Straight Arrow Connector 51">
            <a:extLst>
              <a:ext uri="{FF2B5EF4-FFF2-40B4-BE49-F238E27FC236}">
                <a16:creationId xmlns:a16="http://schemas.microsoft.com/office/drawing/2014/main" id="{F332D887-489B-4C46-A029-B7B116388891}"/>
              </a:ext>
            </a:extLst>
          </p:cNvPr>
          <p:cNvCxnSpPr>
            <a:cxnSpLocks/>
            <a:stCxn id="26" idx="2"/>
            <a:endCxn id="8" idx="0"/>
          </p:cNvCxnSpPr>
          <p:nvPr/>
        </p:nvCxnSpPr>
        <p:spPr>
          <a:xfrm>
            <a:off x="9696849" y="2711105"/>
            <a:ext cx="0" cy="69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59998B7-F932-4AE1-A5FD-AA2C6D904954}"/>
              </a:ext>
            </a:extLst>
          </p:cNvPr>
          <p:cNvSpPr/>
          <p:nvPr/>
        </p:nvSpPr>
        <p:spPr>
          <a:xfrm>
            <a:off x="1724347" y="1690688"/>
            <a:ext cx="9412911" cy="120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Customer</a:t>
            </a:r>
          </a:p>
        </p:txBody>
      </p:sp>
      <p:cxnSp>
        <p:nvCxnSpPr>
          <p:cNvPr id="71" name="Straight Arrow Connector 70">
            <a:extLst>
              <a:ext uri="{FF2B5EF4-FFF2-40B4-BE49-F238E27FC236}">
                <a16:creationId xmlns:a16="http://schemas.microsoft.com/office/drawing/2014/main" id="{8DED65D7-3B77-4F46-BF09-1B1FF15EAC72}"/>
              </a:ext>
            </a:extLst>
          </p:cNvPr>
          <p:cNvCxnSpPr>
            <a:cxnSpLocks/>
          </p:cNvCxnSpPr>
          <p:nvPr/>
        </p:nvCxnSpPr>
        <p:spPr>
          <a:xfrm flipH="1">
            <a:off x="3683270" y="497355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DB7DF7-3A66-4D7F-9086-00C8D5926391}"/>
              </a:ext>
            </a:extLst>
          </p:cNvPr>
          <p:cNvCxnSpPr>
            <a:cxnSpLocks/>
          </p:cNvCxnSpPr>
          <p:nvPr/>
        </p:nvCxnSpPr>
        <p:spPr>
          <a:xfrm flipH="1">
            <a:off x="3683269" y="411716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6">
            <a:extLst>
              <a:ext uri="{FF2B5EF4-FFF2-40B4-BE49-F238E27FC236}">
                <a16:creationId xmlns:a16="http://schemas.microsoft.com/office/drawing/2014/main" id="{A763B17B-DA3F-4887-A42B-BC6C74668BF0}"/>
              </a:ext>
            </a:extLst>
          </p:cNvPr>
          <p:cNvSpPr txBox="1"/>
          <p:nvPr/>
        </p:nvSpPr>
        <p:spPr>
          <a:xfrm>
            <a:off x="4459754" y="4900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80" name="Text Box 6">
            <a:extLst>
              <a:ext uri="{FF2B5EF4-FFF2-40B4-BE49-F238E27FC236}">
                <a16:creationId xmlns:a16="http://schemas.microsoft.com/office/drawing/2014/main" id="{2351F08B-F5FD-4FF7-8F5F-E3CE45E86223}"/>
              </a:ext>
            </a:extLst>
          </p:cNvPr>
          <p:cNvSpPr txBox="1"/>
          <p:nvPr/>
        </p:nvSpPr>
        <p:spPr>
          <a:xfrm>
            <a:off x="4491642" y="4056640"/>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Tree>
    <p:extLst>
      <p:ext uri="{BB962C8B-B14F-4D97-AF65-F5344CB8AC3E}">
        <p14:creationId xmlns:p14="http://schemas.microsoft.com/office/powerpoint/2010/main" val="112985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97E55FF-A9F9-42A8-9137-138A7FD9788A}"/>
              </a:ext>
            </a:extLst>
          </p:cNvPr>
          <p:cNvSpPr/>
          <p:nvPr/>
        </p:nvSpPr>
        <p:spPr>
          <a:xfrm>
            <a:off x="688363" y="3031364"/>
            <a:ext cx="1634457"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dirty="0">
                <a:ln>
                  <a:noFill/>
                </a:ln>
                <a:solidFill>
                  <a:schemeClr val="tx1"/>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Commercial marketplace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3F1482-E46E-4356-B4FC-AAFCA271CC8D}"/>
              </a:ext>
            </a:extLst>
          </p:cNvPr>
          <p:cNvSpPr/>
          <p:nvPr/>
        </p:nvSpPr>
        <p:spPr>
          <a:xfrm>
            <a:off x="9869179" y="3031364"/>
            <a:ext cx="1533918"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SaaS Solution</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7464FAB-B6AD-4512-97CA-5AB34E7A24C7}"/>
              </a:ext>
            </a:extLst>
          </p:cNvPr>
          <p:cNvSpPr/>
          <p:nvPr/>
        </p:nvSpPr>
        <p:spPr>
          <a:xfrm>
            <a:off x="4983729" y="4112747"/>
            <a:ext cx="1794143"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Webhook endpoint</a:t>
            </a:r>
            <a:endParaRPr lang="en-US">
              <a:solidFill>
                <a:schemeClr val="tx1"/>
              </a:solidFill>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3BA0DE1-E4D4-4C08-8708-617D87A3FFE4}"/>
              </a:ext>
            </a:extLst>
          </p:cNvPr>
          <p:cNvCxnSpPr>
            <a:cxnSpLocks/>
          </p:cNvCxnSpPr>
          <p:nvPr/>
        </p:nvCxnSpPr>
        <p:spPr>
          <a:xfrm flipH="1">
            <a:off x="2322820" y="5016725"/>
            <a:ext cx="2498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6">
            <a:extLst>
              <a:ext uri="{FF2B5EF4-FFF2-40B4-BE49-F238E27FC236}">
                <a16:creationId xmlns:a16="http://schemas.microsoft.com/office/drawing/2014/main" id="{F6598BC7-FA43-40D5-83F9-E12E492580D8}"/>
              </a:ext>
            </a:extLst>
          </p:cNvPr>
          <p:cNvSpPr txBox="1"/>
          <p:nvPr/>
        </p:nvSpPr>
        <p:spPr>
          <a:xfrm>
            <a:off x="3099306" y="5005517"/>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cxnSp>
        <p:nvCxnSpPr>
          <p:cNvPr id="13" name="Straight Arrow Connector 12">
            <a:extLst>
              <a:ext uri="{FF2B5EF4-FFF2-40B4-BE49-F238E27FC236}">
                <a16:creationId xmlns:a16="http://schemas.microsoft.com/office/drawing/2014/main" id="{14D9C572-811E-47F8-8091-DD99CDB6DE01}"/>
              </a:ext>
            </a:extLst>
          </p:cNvPr>
          <p:cNvCxnSpPr>
            <a:cxnSpLocks/>
            <a:endCxn id="9" idx="1"/>
          </p:cNvCxnSpPr>
          <p:nvPr/>
        </p:nvCxnSpPr>
        <p:spPr>
          <a:xfrm>
            <a:off x="2322820" y="4448346"/>
            <a:ext cx="2660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6">
            <a:extLst>
              <a:ext uri="{FF2B5EF4-FFF2-40B4-BE49-F238E27FC236}">
                <a16:creationId xmlns:a16="http://schemas.microsoft.com/office/drawing/2014/main" id="{461109B1-9248-4E03-A268-F09180051CF9}"/>
              </a:ext>
            </a:extLst>
          </p:cNvPr>
          <p:cNvSpPr txBox="1"/>
          <p:nvPr/>
        </p:nvSpPr>
        <p:spPr>
          <a:xfrm>
            <a:off x="3131192" y="4139064"/>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Notify</a:t>
            </a:r>
          </a:p>
        </p:txBody>
      </p:sp>
      <p:sp>
        <p:nvSpPr>
          <p:cNvPr id="15" name="Rectangle: Rounded Corners 14">
            <a:extLst>
              <a:ext uri="{FF2B5EF4-FFF2-40B4-BE49-F238E27FC236}">
                <a16:creationId xmlns:a16="http://schemas.microsoft.com/office/drawing/2014/main" id="{0263D84C-4DE9-4365-A01B-22A87F7FCE54}"/>
              </a:ext>
            </a:extLst>
          </p:cNvPr>
          <p:cNvSpPr/>
          <p:nvPr/>
        </p:nvSpPr>
        <p:spPr>
          <a:xfrm>
            <a:off x="4987204" y="3257508"/>
            <a:ext cx="1751675"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Landing page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18" name="Text Box 6">
            <a:extLst>
              <a:ext uri="{FF2B5EF4-FFF2-40B4-BE49-F238E27FC236}">
                <a16:creationId xmlns:a16="http://schemas.microsoft.com/office/drawing/2014/main" id="{26BF6654-A767-41AB-A528-5C412E10BF5F}"/>
              </a:ext>
            </a:extLst>
          </p:cNvPr>
          <p:cNvSpPr txBox="1"/>
          <p:nvPr/>
        </p:nvSpPr>
        <p:spPr>
          <a:xfrm>
            <a:off x="2493621" y="2885386"/>
            <a:ext cx="2070612" cy="9095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Transfer buyer to configure</a:t>
            </a:r>
          </a:p>
        </p:txBody>
      </p:sp>
      <p:sp>
        <p:nvSpPr>
          <p:cNvPr id="19" name="Text Box 6">
            <a:extLst>
              <a:ext uri="{FF2B5EF4-FFF2-40B4-BE49-F238E27FC236}">
                <a16:creationId xmlns:a16="http://schemas.microsoft.com/office/drawing/2014/main" id="{EE7C04D6-4AA5-4942-B7E9-6BDBD4F535A3}"/>
              </a:ext>
            </a:extLst>
          </p:cNvPr>
          <p:cNvSpPr txBox="1"/>
          <p:nvPr/>
        </p:nvSpPr>
        <p:spPr>
          <a:xfrm>
            <a:off x="605317" y="2672291"/>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Subscribe</a:t>
            </a:r>
          </a:p>
        </p:txBody>
      </p:sp>
      <p:pic>
        <p:nvPicPr>
          <p:cNvPr id="22" name="Graphic 21" descr="Office worker female outline">
            <a:extLst>
              <a:ext uri="{FF2B5EF4-FFF2-40B4-BE49-F238E27FC236}">
                <a16:creationId xmlns:a16="http://schemas.microsoft.com/office/drawing/2014/main" id="{5D3B015A-65A9-4D1B-89A0-55BE5B2510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391" y="1473522"/>
            <a:ext cx="914400" cy="914400"/>
          </a:xfrm>
          <a:prstGeom prst="rect">
            <a:avLst/>
          </a:prstGeom>
        </p:spPr>
      </p:pic>
      <p:sp>
        <p:nvSpPr>
          <p:cNvPr id="23" name="TextBox 22">
            <a:extLst>
              <a:ext uri="{FF2B5EF4-FFF2-40B4-BE49-F238E27FC236}">
                <a16:creationId xmlns:a16="http://schemas.microsoft.com/office/drawing/2014/main" id="{418FE8E7-B1A4-448C-BB60-70A3DBB636C9}"/>
              </a:ext>
            </a:extLst>
          </p:cNvPr>
          <p:cNvSpPr txBox="1"/>
          <p:nvPr/>
        </p:nvSpPr>
        <p:spPr>
          <a:xfrm>
            <a:off x="412954" y="1821446"/>
            <a:ext cx="728469" cy="369332"/>
          </a:xfrm>
          <a:prstGeom prst="rect">
            <a:avLst/>
          </a:prstGeom>
          <a:noFill/>
        </p:spPr>
        <p:txBody>
          <a:bodyPr wrap="none" rtlCol="0">
            <a:spAutoFit/>
          </a:bodyPr>
          <a:lstStyle/>
          <a:p>
            <a:pPr algn="ctr"/>
            <a:r>
              <a:rPr lang="en-US" dirty="0"/>
              <a:t>Buyer</a:t>
            </a:r>
          </a:p>
        </p:txBody>
      </p:sp>
      <p:pic>
        <p:nvPicPr>
          <p:cNvPr id="26" name="Graphic 25" descr="Users outline">
            <a:extLst>
              <a:ext uri="{FF2B5EF4-FFF2-40B4-BE49-F238E27FC236}">
                <a16:creationId xmlns:a16="http://schemas.microsoft.com/office/drawing/2014/main" id="{589851DB-30C9-43B7-88D5-E09AC3C66B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38" y="1449786"/>
            <a:ext cx="914400" cy="914400"/>
          </a:xfrm>
          <a:prstGeom prst="rect">
            <a:avLst/>
          </a:prstGeom>
        </p:spPr>
      </p:pic>
      <p:sp>
        <p:nvSpPr>
          <p:cNvPr id="27" name="TextBox 26">
            <a:extLst>
              <a:ext uri="{FF2B5EF4-FFF2-40B4-BE49-F238E27FC236}">
                <a16:creationId xmlns:a16="http://schemas.microsoft.com/office/drawing/2014/main" id="{0118D4B8-EFFE-4C38-AAE3-2726EDA1422B}"/>
              </a:ext>
            </a:extLst>
          </p:cNvPr>
          <p:cNvSpPr txBox="1"/>
          <p:nvPr/>
        </p:nvSpPr>
        <p:spPr>
          <a:xfrm>
            <a:off x="8825118" y="1682904"/>
            <a:ext cx="1231427" cy="369332"/>
          </a:xfrm>
          <a:prstGeom prst="rect">
            <a:avLst/>
          </a:prstGeom>
          <a:noFill/>
        </p:spPr>
        <p:txBody>
          <a:bodyPr wrap="none" rtlCol="0">
            <a:spAutoFit/>
          </a:bodyPr>
          <a:lstStyle/>
          <a:p>
            <a:pPr algn="ctr"/>
            <a:r>
              <a:rPr lang="en-US" dirty="0"/>
              <a:t>End user(s)</a:t>
            </a:r>
          </a:p>
        </p:txBody>
      </p:sp>
      <p:sp>
        <p:nvSpPr>
          <p:cNvPr id="28" name="Rectangle: Rounded Corners 27">
            <a:extLst>
              <a:ext uri="{FF2B5EF4-FFF2-40B4-BE49-F238E27FC236}">
                <a16:creationId xmlns:a16="http://schemas.microsoft.com/office/drawing/2014/main" id="{5307ABF9-56A1-41E1-9B6A-FB37BDDC8592}"/>
              </a:ext>
            </a:extLst>
          </p:cNvPr>
          <p:cNvSpPr/>
          <p:nvPr/>
        </p:nvSpPr>
        <p:spPr>
          <a:xfrm>
            <a:off x="4821204" y="3031364"/>
            <a:ext cx="213701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Integration</a:t>
            </a:r>
            <a:endParaRPr lang="en-US" dirty="0">
              <a:solidFill>
                <a:schemeClr val="tx1"/>
              </a:solidFill>
              <a:effectLst/>
              <a:ea typeface="Calibri" panose="020F0502020204030204" pitchFamily="34" charset="0"/>
              <a:cs typeface="Times New Roman" panose="02020603050405020304" pitchFamily="18" charset="0"/>
            </a:endParaRPr>
          </a:p>
        </p:txBody>
      </p:sp>
      <p:cxnSp>
        <p:nvCxnSpPr>
          <p:cNvPr id="36" name="Connector: Elbow 35">
            <a:extLst>
              <a:ext uri="{FF2B5EF4-FFF2-40B4-BE49-F238E27FC236}">
                <a16:creationId xmlns:a16="http://schemas.microsoft.com/office/drawing/2014/main" id="{73145C18-71C6-49C2-8D07-E30D6379F68C}"/>
              </a:ext>
            </a:extLst>
          </p:cNvPr>
          <p:cNvCxnSpPr>
            <a:cxnSpLocks/>
            <a:stCxn id="22" idx="2"/>
            <a:endCxn id="15" idx="1"/>
          </p:cNvCxnSpPr>
          <p:nvPr/>
        </p:nvCxnSpPr>
        <p:spPr>
          <a:xfrm rot="16200000" flipH="1">
            <a:off x="2643805" y="1249707"/>
            <a:ext cx="1205185" cy="3481613"/>
          </a:xfrm>
          <a:prstGeom prst="bentConnector2">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590CAA4-DA6E-4409-9958-BDB2F88A2C09}"/>
              </a:ext>
            </a:extLst>
          </p:cNvPr>
          <p:cNvCxnSpPr>
            <a:cxnSpLocks/>
            <a:stCxn id="22" idx="2"/>
            <a:endCxn id="3" idx="1"/>
          </p:cNvCxnSpPr>
          <p:nvPr/>
        </p:nvCxnSpPr>
        <p:spPr>
          <a:xfrm rot="5400000">
            <a:off x="181044" y="2895241"/>
            <a:ext cx="1831867" cy="817228"/>
          </a:xfrm>
          <a:prstGeom prst="bentConnector4">
            <a:avLst>
              <a:gd name="adj1" fmla="val 17562"/>
              <a:gd name="adj2" fmla="val 1279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E788475-1478-4C6E-999B-80086ABD05E2}"/>
              </a:ext>
            </a:extLst>
          </p:cNvPr>
          <p:cNvSpPr/>
          <p:nvPr/>
        </p:nvSpPr>
        <p:spPr>
          <a:xfrm>
            <a:off x="4460037" y="2700742"/>
            <a:ext cx="7371407" cy="3261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Publisher</a:t>
            </a:r>
          </a:p>
        </p:txBody>
      </p:sp>
      <p:cxnSp>
        <p:nvCxnSpPr>
          <p:cNvPr id="52" name="Straight Arrow Connector 51">
            <a:extLst>
              <a:ext uri="{FF2B5EF4-FFF2-40B4-BE49-F238E27FC236}">
                <a16:creationId xmlns:a16="http://schemas.microsoft.com/office/drawing/2014/main" id="{F332D887-489B-4C46-A029-B7B116388891}"/>
              </a:ext>
            </a:extLst>
          </p:cNvPr>
          <p:cNvCxnSpPr>
            <a:cxnSpLocks/>
            <a:stCxn id="26" idx="2"/>
            <a:endCxn id="8" idx="0"/>
          </p:cNvCxnSpPr>
          <p:nvPr/>
        </p:nvCxnSpPr>
        <p:spPr>
          <a:xfrm>
            <a:off x="10636138" y="2364186"/>
            <a:ext cx="0" cy="667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59998B7-F932-4AE1-A5FD-AA2C6D904954}"/>
              </a:ext>
            </a:extLst>
          </p:cNvPr>
          <p:cNvSpPr/>
          <p:nvPr/>
        </p:nvSpPr>
        <p:spPr>
          <a:xfrm>
            <a:off x="363898" y="1311547"/>
            <a:ext cx="11467546" cy="120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Customer</a:t>
            </a:r>
          </a:p>
        </p:txBody>
      </p:sp>
      <p:cxnSp>
        <p:nvCxnSpPr>
          <p:cNvPr id="71" name="Straight Arrow Connector 70">
            <a:extLst>
              <a:ext uri="{FF2B5EF4-FFF2-40B4-BE49-F238E27FC236}">
                <a16:creationId xmlns:a16="http://schemas.microsoft.com/office/drawing/2014/main" id="{8DED65D7-3B77-4F46-BF09-1B1FF15EAC72}"/>
              </a:ext>
            </a:extLst>
          </p:cNvPr>
          <p:cNvCxnSpPr>
            <a:cxnSpLocks/>
          </p:cNvCxnSpPr>
          <p:nvPr/>
        </p:nvCxnSpPr>
        <p:spPr>
          <a:xfrm flipH="1">
            <a:off x="2322821" y="4594418"/>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DB7DF7-3A66-4D7F-9086-00C8D5926391}"/>
              </a:ext>
            </a:extLst>
          </p:cNvPr>
          <p:cNvCxnSpPr>
            <a:cxnSpLocks/>
          </p:cNvCxnSpPr>
          <p:nvPr/>
        </p:nvCxnSpPr>
        <p:spPr>
          <a:xfrm flipH="1">
            <a:off x="2322820" y="3738028"/>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6">
            <a:extLst>
              <a:ext uri="{FF2B5EF4-FFF2-40B4-BE49-F238E27FC236}">
                <a16:creationId xmlns:a16="http://schemas.microsoft.com/office/drawing/2014/main" id="{A763B17B-DA3F-4887-A42B-BC6C74668BF0}"/>
              </a:ext>
            </a:extLst>
          </p:cNvPr>
          <p:cNvSpPr txBox="1"/>
          <p:nvPr/>
        </p:nvSpPr>
        <p:spPr>
          <a:xfrm>
            <a:off x="3099305" y="4521314"/>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80" name="Text Box 6">
            <a:extLst>
              <a:ext uri="{FF2B5EF4-FFF2-40B4-BE49-F238E27FC236}">
                <a16:creationId xmlns:a16="http://schemas.microsoft.com/office/drawing/2014/main" id="{2351F08B-F5FD-4FF7-8F5F-E3CE45E86223}"/>
              </a:ext>
            </a:extLst>
          </p:cNvPr>
          <p:cNvSpPr txBox="1"/>
          <p:nvPr/>
        </p:nvSpPr>
        <p:spPr>
          <a:xfrm>
            <a:off x="3131193" y="3677499"/>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5" name="Isosceles Triangle 4">
            <a:extLst>
              <a:ext uri="{FF2B5EF4-FFF2-40B4-BE49-F238E27FC236}">
                <a16:creationId xmlns:a16="http://schemas.microsoft.com/office/drawing/2014/main" id="{4CCAE335-ABD8-4638-95D1-000C7EA80BBC}"/>
              </a:ext>
            </a:extLst>
          </p:cNvPr>
          <p:cNvSpPr/>
          <p:nvPr/>
        </p:nvSpPr>
        <p:spPr>
          <a:xfrm>
            <a:off x="2948943" y="1547144"/>
            <a:ext cx="767079" cy="6422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1FFC4D-691F-41C9-927A-2BC9584011A2}"/>
              </a:ext>
            </a:extLst>
          </p:cNvPr>
          <p:cNvSpPr txBox="1"/>
          <p:nvPr/>
        </p:nvSpPr>
        <p:spPr>
          <a:xfrm>
            <a:off x="3660785" y="1473794"/>
            <a:ext cx="3597331" cy="646331"/>
          </a:xfrm>
          <a:prstGeom prst="rect">
            <a:avLst/>
          </a:prstGeom>
          <a:noFill/>
        </p:spPr>
        <p:txBody>
          <a:bodyPr wrap="none" rtlCol="0">
            <a:spAutoFit/>
          </a:bodyPr>
          <a:lstStyle/>
          <a:p>
            <a:r>
              <a:rPr lang="en-US" dirty="0"/>
              <a:t>Customer’s AD</a:t>
            </a:r>
          </a:p>
          <a:p>
            <a:r>
              <a:rPr lang="en-US" dirty="0"/>
              <a:t>Logged on through multi-tenant app</a:t>
            </a:r>
          </a:p>
        </p:txBody>
      </p:sp>
      <p:cxnSp>
        <p:nvCxnSpPr>
          <p:cNvPr id="12" name="Straight Arrow Connector 11">
            <a:extLst>
              <a:ext uri="{FF2B5EF4-FFF2-40B4-BE49-F238E27FC236}">
                <a16:creationId xmlns:a16="http://schemas.microsoft.com/office/drawing/2014/main" id="{EFFBD0C1-D8AA-4089-98DA-659209F0E86B}"/>
              </a:ext>
            </a:extLst>
          </p:cNvPr>
          <p:cNvCxnSpPr>
            <a:stCxn id="5" idx="3"/>
            <a:endCxn id="15" idx="0"/>
          </p:cNvCxnSpPr>
          <p:nvPr/>
        </p:nvCxnSpPr>
        <p:spPr>
          <a:xfrm>
            <a:off x="3332483" y="2189414"/>
            <a:ext cx="2530559" cy="1068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Isosceles Triangle 31">
            <a:extLst>
              <a:ext uri="{FF2B5EF4-FFF2-40B4-BE49-F238E27FC236}">
                <a16:creationId xmlns:a16="http://schemas.microsoft.com/office/drawing/2014/main" id="{0F34BDF0-0989-4C9C-8153-73789B7A864A}"/>
              </a:ext>
            </a:extLst>
          </p:cNvPr>
          <p:cNvSpPr/>
          <p:nvPr/>
        </p:nvSpPr>
        <p:spPr>
          <a:xfrm>
            <a:off x="3653274" y="5641581"/>
            <a:ext cx="767079" cy="6422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89ACBDB-2AB9-4016-B751-F25D225E8539}"/>
              </a:ext>
            </a:extLst>
          </p:cNvPr>
          <p:cNvSpPr txBox="1"/>
          <p:nvPr/>
        </p:nvSpPr>
        <p:spPr>
          <a:xfrm>
            <a:off x="4499587" y="6039036"/>
            <a:ext cx="2392193" cy="646331"/>
          </a:xfrm>
          <a:prstGeom prst="rect">
            <a:avLst/>
          </a:prstGeom>
          <a:noFill/>
        </p:spPr>
        <p:txBody>
          <a:bodyPr wrap="none" rtlCol="0">
            <a:spAutoFit/>
          </a:bodyPr>
          <a:lstStyle/>
          <a:p>
            <a:r>
              <a:rPr lang="en-US" dirty="0"/>
              <a:t>Publisher’s AD</a:t>
            </a:r>
          </a:p>
          <a:p>
            <a:r>
              <a:rPr lang="en-US" dirty="0"/>
              <a:t>Use a single-tenant app</a:t>
            </a:r>
          </a:p>
        </p:txBody>
      </p:sp>
      <p:cxnSp>
        <p:nvCxnSpPr>
          <p:cNvPr id="17" name="Straight Arrow Connector 16">
            <a:extLst>
              <a:ext uri="{FF2B5EF4-FFF2-40B4-BE49-F238E27FC236}">
                <a16:creationId xmlns:a16="http://schemas.microsoft.com/office/drawing/2014/main" id="{0EE3BE28-6395-4542-B02B-29315C4D598B}"/>
              </a:ext>
            </a:extLst>
          </p:cNvPr>
          <p:cNvCxnSpPr>
            <a:stCxn id="28" idx="2"/>
            <a:endCxn id="32" idx="5"/>
          </p:cNvCxnSpPr>
          <p:nvPr/>
        </p:nvCxnSpPr>
        <p:spPr>
          <a:xfrm flipH="1">
            <a:off x="4228583" y="5408214"/>
            <a:ext cx="1661129" cy="554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Programmer female outline">
            <a:extLst>
              <a:ext uri="{FF2B5EF4-FFF2-40B4-BE49-F238E27FC236}">
                <a16:creationId xmlns:a16="http://schemas.microsoft.com/office/drawing/2014/main" id="{2B793F20-F805-49B0-A75A-ED8ED2B854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08358" y="3677499"/>
            <a:ext cx="914400" cy="914400"/>
          </a:xfrm>
          <a:prstGeom prst="rect">
            <a:avLst/>
          </a:prstGeom>
        </p:spPr>
      </p:pic>
      <p:cxnSp>
        <p:nvCxnSpPr>
          <p:cNvPr id="38" name="Straight Arrow Connector 37">
            <a:extLst>
              <a:ext uri="{FF2B5EF4-FFF2-40B4-BE49-F238E27FC236}">
                <a16:creationId xmlns:a16="http://schemas.microsoft.com/office/drawing/2014/main" id="{53BF028B-7066-4F61-A5CE-7701538FF7E4}"/>
              </a:ext>
            </a:extLst>
          </p:cNvPr>
          <p:cNvCxnSpPr>
            <a:cxnSpLocks/>
            <a:endCxn id="21" idx="1"/>
          </p:cNvCxnSpPr>
          <p:nvPr/>
        </p:nvCxnSpPr>
        <p:spPr>
          <a:xfrm>
            <a:off x="7034816" y="3871178"/>
            <a:ext cx="773542" cy="263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9AC0B7-20A0-4C3C-A985-4738FEACE4E0}"/>
              </a:ext>
            </a:extLst>
          </p:cNvPr>
          <p:cNvCxnSpPr>
            <a:cxnSpLocks/>
          </p:cNvCxnSpPr>
          <p:nvPr/>
        </p:nvCxnSpPr>
        <p:spPr>
          <a:xfrm flipH="1">
            <a:off x="7034817" y="4760500"/>
            <a:ext cx="657010" cy="170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 Box 6">
            <a:extLst>
              <a:ext uri="{FF2B5EF4-FFF2-40B4-BE49-F238E27FC236}">
                <a16:creationId xmlns:a16="http://schemas.microsoft.com/office/drawing/2014/main" id="{47DE34E1-3347-4232-B323-74E13FC67FDC}"/>
              </a:ext>
            </a:extLst>
          </p:cNvPr>
          <p:cNvSpPr txBox="1"/>
          <p:nvPr/>
        </p:nvSpPr>
        <p:spPr>
          <a:xfrm>
            <a:off x="7872175" y="4530446"/>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Operations</a:t>
            </a:r>
          </a:p>
        </p:txBody>
      </p:sp>
      <p:cxnSp>
        <p:nvCxnSpPr>
          <p:cNvPr id="47" name="Straight Arrow Connector 46">
            <a:extLst>
              <a:ext uri="{FF2B5EF4-FFF2-40B4-BE49-F238E27FC236}">
                <a16:creationId xmlns:a16="http://schemas.microsoft.com/office/drawing/2014/main" id="{56724890-2407-4B0A-AE5B-3761B5F6384B}"/>
              </a:ext>
            </a:extLst>
          </p:cNvPr>
          <p:cNvCxnSpPr>
            <a:cxnSpLocks/>
            <a:endCxn id="8" idx="1"/>
          </p:cNvCxnSpPr>
          <p:nvPr/>
        </p:nvCxnSpPr>
        <p:spPr>
          <a:xfrm>
            <a:off x="8722758" y="4219789"/>
            <a:ext cx="1146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 Box 6">
            <a:extLst>
              <a:ext uri="{FF2B5EF4-FFF2-40B4-BE49-F238E27FC236}">
                <a16:creationId xmlns:a16="http://schemas.microsoft.com/office/drawing/2014/main" id="{EAA9F3AB-65A0-41BC-8E28-6B5435B05F24}"/>
              </a:ext>
            </a:extLst>
          </p:cNvPr>
          <p:cNvSpPr txBox="1"/>
          <p:nvPr/>
        </p:nvSpPr>
        <p:spPr>
          <a:xfrm>
            <a:off x="7478792" y="4899960"/>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Mark completion</a:t>
            </a:r>
          </a:p>
        </p:txBody>
      </p:sp>
      <p:sp>
        <p:nvSpPr>
          <p:cNvPr id="53" name="Text Box 6">
            <a:extLst>
              <a:ext uri="{FF2B5EF4-FFF2-40B4-BE49-F238E27FC236}">
                <a16:creationId xmlns:a16="http://schemas.microsoft.com/office/drawing/2014/main" id="{41CCEAE2-DDE2-4920-A76B-BCD4256824C3}"/>
              </a:ext>
            </a:extLst>
          </p:cNvPr>
          <p:cNvSpPr txBox="1"/>
          <p:nvPr/>
        </p:nvSpPr>
        <p:spPr>
          <a:xfrm>
            <a:off x="7446378" y="3317014"/>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Send notification</a:t>
            </a:r>
          </a:p>
        </p:txBody>
      </p:sp>
      <p:sp>
        <p:nvSpPr>
          <p:cNvPr id="58" name="Text Box 6">
            <a:extLst>
              <a:ext uri="{FF2B5EF4-FFF2-40B4-BE49-F238E27FC236}">
                <a16:creationId xmlns:a16="http://schemas.microsoft.com/office/drawing/2014/main" id="{5548C243-731B-4709-80F9-41632D551DBC}"/>
              </a:ext>
            </a:extLst>
          </p:cNvPr>
          <p:cNvSpPr txBox="1"/>
          <p:nvPr/>
        </p:nvSpPr>
        <p:spPr>
          <a:xfrm>
            <a:off x="8624715" y="3626206"/>
            <a:ext cx="1308282" cy="91439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Provision/ Deprovision/ Suspend</a:t>
            </a:r>
          </a:p>
        </p:txBody>
      </p:sp>
    </p:spTree>
    <p:extLst>
      <p:ext uri="{BB962C8B-B14F-4D97-AF65-F5344CB8AC3E}">
        <p14:creationId xmlns:p14="http://schemas.microsoft.com/office/powerpoint/2010/main" val="21074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186F42CC-B0DF-43CF-8A74-671E09431853}"/>
              </a:ext>
            </a:extLst>
          </p:cNvPr>
          <p:cNvSpPr/>
          <p:nvPr/>
        </p:nvSpPr>
        <p:spPr>
          <a:xfrm>
            <a:off x="4210608" y="3382684"/>
            <a:ext cx="1042483" cy="2841223"/>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54C76F-C2D8-4804-B6B1-2B6889785DCF}"/>
              </a:ext>
            </a:extLst>
          </p:cNvPr>
          <p:cNvSpPr>
            <a:spLocks noGrp="1"/>
          </p:cNvSpPr>
          <p:nvPr>
            <p:ph type="title"/>
          </p:nvPr>
        </p:nvSpPr>
        <p:spPr/>
        <p:txBody>
          <a:bodyPr/>
          <a:lstStyle/>
          <a:p>
            <a:r>
              <a:rPr lang="en-US"/>
              <a:t>Anatomy of a SaaS offer</a:t>
            </a:r>
          </a:p>
        </p:txBody>
      </p:sp>
      <p:sp>
        <p:nvSpPr>
          <p:cNvPr id="7" name="Rectangle 6">
            <a:extLst>
              <a:ext uri="{FF2B5EF4-FFF2-40B4-BE49-F238E27FC236}">
                <a16:creationId xmlns:a16="http://schemas.microsoft.com/office/drawing/2014/main" id="{E8B1C6B1-9DED-4903-8810-0DA1912BF85A}"/>
              </a:ext>
            </a:extLst>
          </p:cNvPr>
          <p:cNvSpPr/>
          <p:nvPr/>
        </p:nvSpPr>
        <p:spPr>
          <a:xfrm>
            <a:off x="1623454" y="2219316"/>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Partner Center</a:t>
            </a:r>
          </a:p>
        </p:txBody>
      </p:sp>
      <p:sp>
        <p:nvSpPr>
          <p:cNvPr id="13" name="Rectangle 12">
            <a:extLst>
              <a:ext uri="{FF2B5EF4-FFF2-40B4-BE49-F238E27FC236}">
                <a16:creationId xmlns:a16="http://schemas.microsoft.com/office/drawing/2014/main" id="{5FBC5E36-A782-450B-A83E-967E0BAC4A29}"/>
              </a:ext>
            </a:extLst>
          </p:cNvPr>
          <p:cNvSpPr/>
          <p:nvPr/>
        </p:nvSpPr>
        <p:spPr>
          <a:xfrm>
            <a:off x="3998803" y="2219316"/>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Commercial marketplace</a:t>
            </a:r>
          </a:p>
        </p:txBody>
      </p:sp>
      <p:pic>
        <p:nvPicPr>
          <p:cNvPr id="15" name="Graphic 14" descr="Users outline">
            <a:extLst>
              <a:ext uri="{FF2B5EF4-FFF2-40B4-BE49-F238E27FC236}">
                <a16:creationId xmlns:a16="http://schemas.microsoft.com/office/drawing/2014/main" id="{6B17F714-05AD-4104-A781-E1761F3165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440" y="3887698"/>
            <a:ext cx="914400" cy="914400"/>
          </a:xfrm>
          <a:prstGeom prst="rect">
            <a:avLst/>
          </a:prstGeom>
        </p:spPr>
      </p:pic>
      <p:pic>
        <p:nvPicPr>
          <p:cNvPr id="19" name="Graphic 18" descr="Office worker female outline">
            <a:extLst>
              <a:ext uri="{FF2B5EF4-FFF2-40B4-BE49-F238E27FC236}">
                <a16:creationId xmlns:a16="http://schemas.microsoft.com/office/drawing/2014/main" id="{57472DA4-9534-4977-A3AB-36FE83307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9747" y="1809187"/>
            <a:ext cx="914400" cy="914400"/>
          </a:xfrm>
          <a:prstGeom prst="rect">
            <a:avLst/>
          </a:prstGeom>
        </p:spPr>
      </p:pic>
      <p:sp>
        <p:nvSpPr>
          <p:cNvPr id="20" name="Rectangle 19">
            <a:extLst>
              <a:ext uri="{FF2B5EF4-FFF2-40B4-BE49-F238E27FC236}">
                <a16:creationId xmlns:a16="http://schemas.microsoft.com/office/drawing/2014/main" id="{CBF9E6B2-C98E-4DE6-A7BF-A749E90182FA}"/>
              </a:ext>
            </a:extLst>
          </p:cNvPr>
          <p:cNvSpPr/>
          <p:nvPr/>
        </p:nvSpPr>
        <p:spPr>
          <a:xfrm>
            <a:off x="6374152" y="2219315"/>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Store front (Azure Marketplace / AppSource)</a:t>
            </a:r>
          </a:p>
        </p:txBody>
      </p:sp>
      <p:sp>
        <p:nvSpPr>
          <p:cNvPr id="21" name="Rectangle 20">
            <a:extLst>
              <a:ext uri="{FF2B5EF4-FFF2-40B4-BE49-F238E27FC236}">
                <a16:creationId xmlns:a16="http://schemas.microsoft.com/office/drawing/2014/main" id="{A3C2B11E-52E3-4881-9AFC-9F392A5EBB8D}"/>
              </a:ext>
            </a:extLst>
          </p:cNvPr>
          <p:cNvSpPr/>
          <p:nvPr/>
        </p:nvSpPr>
        <p:spPr>
          <a:xfrm>
            <a:off x="5323502" y="4743344"/>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SaaS Solution</a:t>
            </a:r>
          </a:p>
        </p:txBody>
      </p:sp>
      <p:sp>
        <p:nvSpPr>
          <p:cNvPr id="22" name="Rectangle 21">
            <a:extLst>
              <a:ext uri="{FF2B5EF4-FFF2-40B4-BE49-F238E27FC236}">
                <a16:creationId xmlns:a16="http://schemas.microsoft.com/office/drawing/2014/main" id="{77C06DC3-CC20-429A-84CF-155A7BAB780E}"/>
              </a:ext>
            </a:extLst>
          </p:cNvPr>
          <p:cNvSpPr/>
          <p:nvPr/>
        </p:nvSpPr>
        <p:spPr>
          <a:xfrm>
            <a:off x="4338783" y="4743344"/>
            <a:ext cx="73097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Integration</a:t>
            </a:r>
          </a:p>
        </p:txBody>
      </p:sp>
      <p:cxnSp>
        <p:nvCxnSpPr>
          <p:cNvPr id="25" name="Straight Arrow Connector 24">
            <a:extLst>
              <a:ext uri="{FF2B5EF4-FFF2-40B4-BE49-F238E27FC236}">
                <a16:creationId xmlns:a16="http://schemas.microsoft.com/office/drawing/2014/main" id="{F6631F2E-9C46-4DF0-8BE4-A0E8035A76E1}"/>
              </a:ext>
            </a:extLst>
          </p:cNvPr>
          <p:cNvCxnSpPr>
            <a:stCxn id="11" idx="0"/>
            <a:endCxn id="7" idx="2"/>
          </p:cNvCxnSpPr>
          <p:nvPr/>
        </p:nvCxnSpPr>
        <p:spPr>
          <a:xfrm flipV="1">
            <a:off x="2328919" y="3544879"/>
            <a:ext cx="0" cy="13939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8C58A7D-4D09-4E52-ADB2-4B5271EFA06D}"/>
              </a:ext>
            </a:extLst>
          </p:cNvPr>
          <p:cNvSpPr txBox="1"/>
          <p:nvPr/>
        </p:nvSpPr>
        <p:spPr>
          <a:xfrm>
            <a:off x="1200636" y="4609026"/>
            <a:ext cx="864339" cy="369332"/>
          </a:xfrm>
          <a:prstGeom prst="rect">
            <a:avLst/>
          </a:prstGeom>
          <a:noFill/>
        </p:spPr>
        <p:txBody>
          <a:bodyPr wrap="none" rtlCol="0">
            <a:spAutoFit/>
          </a:bodyPr>
          <a:lstStyle/>
          <a:p>
            <a:r>
              <a:rPr lang="en-US" dirty="0"/>
              <a:t>Publish</a:t>
            </a:r>
          </a:p>
        </p:txBody>
      </p:sp>
      <p:sp>
        <p:nvSpPr>
          <p:cNvPr id="37" name="TextBox 36">
            <a:extLst>
              <a:ext uri="{FF2B5EF4-FFF2-40B4-BE49-F238E27FC236}">
                <a16:creationId xmlns:a16="http://schemas.microsoft.com/office/drawing/2014/main" id="{8E780F54-2055-410B-B4E0-2D5A1100421B}"/>
              </a:ext>
            </a:extLst>
          </p:cNvPr>
          <p:cNvSpPr txBox="1"/>
          <p:nvPr/>
        </p:nvSpPr>
        <p:spPr>
          <a:xfrm>
            <a:off x="8433147" y="1774369"/>
            <a:ext cx="2412493" cy="369332"/>
          </a:xfrm>
          <a:prstGeom prst="rect">
            <a:avLst/>
          </a:prstGeom>
          <a:noFill/>
        </p:spPr>
        <p:txBody>
          <a:bodyPr wrap="square" rtlCol="0">
            <a:spAutoFit/>
          </a:bodyPr>
          <a:lstStyle/>
          <a:p>
            <a:r>
              <a:rPr lang="en-US" dirty="0"/>
              <a:t>Find and subscribe</a:t>
            </a:r>
          </a:p>
        </p:txBody>
      </p:sp>
      <p:cxnSp>
        <p:nvCxnSpPr>
          <p:cNvPr id="39" name="Connector: Elbow 38">
            <a:extLst>
              <a:ext uri="{FF2B5EF4-FFF2-40B4-BE49-F238E27FC236}">
                <a16:creationId xmlns:a16="http://schemas.microsoft.com/office/drawing/2014/main" id="{ACC2423A-100A-46F5-B48A-2D9CE40C856D}"/>
              </a:ext>
            </a:extLst>
          </p:cNvPr>
          <p:cNvCxnSpPr>
            <a:stCxn id="19" idx="1"/>
            <a:endCxn id="20" idx="3"/>
          </p:cNvCxnSpPr>
          <p:nvPr/>
        </p:nvCxnSpPr>
        <p:spPr>
          <a:xfrm rot="10800000" flipV="1">
            <a:off x="7785083" y="2266387"/>
            <a:ext cx="2414665" cy="61571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Programmer male outline">
            <a:extLst>
              <a:ext uri="{FF2B5EF4-FFF2-40B4-BE49-F238E27FC236}">
                <a16:creationId xmlns:a16="http://schemas.microsoft.com/office/drawing/2014/main" id="{432DE947-D054-4F81-89D5-FD0891826C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1719" y="4938865"/>
            <a:ext cx="914400" cy="914400"/>
          </a:xfrm>
          <a:prstGeom prst="rect">
            <a:avLst/>
          </a:prstGeom>
        </p:spPr>
      </p:pic>
      <p:sp>
        <p:nvSpPr>
          <p:cNvPr id="46" name="TextBox 45">
            <a:extLst>
              <a:ext uri="{FF2B5EF4-FFF2-40B4-BE49-F238E27FC236}">
                <a16:creationId xmlns:a16="http://schemas.microsoft.com/office/drawing/2014/main" id="{8A8518B3-8433-4C31-9639-070B09A4C6A7}"/>
              </a:ext>
            </a:extLst>
          </p:cNvPr>
          <p:cNvSpPr txBox="1"/>
          <p:nvPr/>
        </p:nvSpPr>
        <p:spPr>
          <a:xfrm>
            <a:off x="9613356" y="3909805"/>
            <a:ext cx="1989091" cy="369332"/>
          </a:xfrm>
          <a:prstGeom prst="rect">
            <a:avLst/>
          </a:prstGeom>
          <a:noFill/>
        </p:spPr>
        <p:txBody>
          <a:bodyPr wrap="square" rtlCol="0">
            <a:spAutoFit/>
          </a:bodyPr>
          <a:lstStyle/>
          <a:p>
            <a:r>
              <a:rPr lang="en-US" dirty="0"/>
              <a:t>Use</a:t>
            </a:r>
          </a:p>
        </p:txBody>
      </p:sp>
      <p:cxnSp>
        <p:nvCxnSpPr>
          <p:cNvPr id="47" name="Connector: Elbow 46">
            <a:extLst>
              <a:ext uri="{FF2B5EF4-FFF2-40B4-BE49-F238E27FC236}">
                <a16:creationId xmlns:a16="http://schemas.microsoft.com/office/drawing/2014/main" id="{6279B158-5071-4654-8EEB-3324C1EE4DC8}"/>
              </a:ext>
            </a:extLst>
          </p:cNvPr>
          <p:cNvCxnSpPr>
            <a:cxnSpLocks/>
            <a:stCxn id="15" idx="1"/>
            <a:endCxn id="21" idx="3"/>
          </p:cNvCxnSpPr>
          <p:nvPr/>
        </p:nvCxnSpPr>
        <p:spPr>
          <a:xfrm rot="10800000" flipV="1">
            <a:off x="6734432" y="4344898"/>
            <a:ext cx="3725008" cy="10612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644435-7A15-42C5-8E6B-4B59A13A4781}"/>
              </a:ext>
            </a:extLst>
          </p:cNvPr>
          <p:cNvSpPr txBox="1"/>
          <p:nvPr/>
        </p:nvSpPr>
        <p:spPr>
          <a:xfrm>
            <a:off x="10292715" y="2722786"/>
            <a:ext cx="728469" cy="369332"/>
          </a:xfrm>
          <a:prstGeom prst="rect">
            <a:avLst/>
          </a:prstGeom>
          <a:noFill/>
        </p:spPr>
        <p:txBody>
          <a:bodyPr wrap="none" rtlCol="0">
            <a:spAutoFit/>
          </a:bodyPr>
          <a:lstStyle/>
          <a:p>
            <a:pPr algn="ctr"/>
            <a:r>
              <a:rPr lang="en-US"/>
              <a:t>Buyer</a:t>
            </a:r>
          </a:p>
        </p:txBody>
      </p:sp>
      <p:sp>
        <p:nvSpPr>
          <p:cNvPr id="51" name="TextBox 50">
            <a:extLst>
              <a:ext uri="{FF2B5EF4-FFF2-40B4-BE49-F238E27FC236}">
                <a16:creationId xmlns:a16="http://schemas.microsoft.com/office/drawing/2014/main" id="{9484F2DE-5EC0-45EC-99F7-99EF0E1F25AF}"/>
              </a:ext>
            </a:extLst>
          </p:cNvPr>
          <p:cNvSpPr txBox="1"/>
          <p:nvPr/>
        </p:nvSpPr>
        <p:spPr>
          <a:xfrm>
            <a:off x="10607902" y="4670576"/>
            <a:ext cx="617478" cy="369332"/>
          </a:xfrm>
          <a:prstGeom prst="rect">
            <a:avLst/>
          </a:prstGeom>
          <a:noFill/>
        </p:spPr>
        <p:txBody>
          <a:bodyPr wrap="none" rtlCol="0">
            <a:spAutoFit/>
          </a:bodyPr>
          <a:lstStyle/>
          <a:p>
            <a:pPr algn="ctr"/>
            <a:r>
              <a:rPr lang="en-US"/>
              <a:t>User</a:t>
            </a:r>
          </a:p>
        </p:txBody>
      </p:sp>
      <p:sp>
        <p:nvSpPr>
          <p:cNvPr id="76" name="Rectangle: Rounded Corners 75">
            <a:extLst>
              <a:ext uri="{FF2B5EF4-FFF2-40B4-BE49-F238E27FC236}">
                <a16:creationId xmlns:a16="http://schemas.microsoft.com/office/drawing/2014/main" id="{013226A1-EFB2-4EE5-AEE2-2833052DBBCB}"/>
              </a:ext>
            </a:extLst>
          </p:cNvPr>
          <p:cNvSpPr/>
          <p:nvPr/>
        </p:nvSpPr>
        <p:spPr>
          <a:xfrm>
            <a:off x="1019930" y="1551530"/>
            <a:ext cx="7392550" cy="23277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6563EE75-A680-4008-BAB2-A4CFC1F98AFA}"/>
              </a:ext>
            </a:extLst>
          </p:cNvPr>
          <p:cNvSpPr/>
          <p:nvPr/>
        </p:nvSpPr>
        <p:spPr>
          <a:xfrm>
            <a:off x="1040597" y="4493997"/>
            <a:ext cx="7392550" cy="1859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B4C87801-ABAB-48D5-A963-E9693FCB98F7}"/>
              </a:ext>
            </a:extLst>
          </p:cNvPr>
          <p:cNvSpPr/>
          <p:nvPr/>
        </p:nvSpPr>
        <p:spPr>
          <a:xfrm>
            <a:off x="9507380" y="1535764"/>
            <a:ext cx="2412493" cy="4802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972CFA58-1DE4-4E8D-AB04-65FCB11AB746}"/>
              </a:ext>
            </a:extLst>
          </p:cNvPr>
          <p:cNvSpPr txBox="1"/>
          <p:nvPr/>
        </p:nvSpPr>
        <p:spPr>
          <a:xfrm>
            <a:off x="4020405" y="1538258"/>
            <a:ext cx="1391599" cy="461665"/>
          </a:xfrm>
          <a:prstGeom prst="rect">
            <a:avLst/>
          </a:prstGeom>
          <a:noFill/>
        </p:spPr>
        <p:txBody>
          <a:bodyPr wrap="none" rtlCol="0">
            <a:spAutoFit/>
          </a:bodyPr>
          <a:lstStyle/>
          <a:p>
            <a:r>
              <a:rPr lang="en-US" sz="2400"/>
              <a:t>Microsoft</a:t>
            </a:r>
          </a:p>
        </p:txBody>
      </p:sp>
      <p:sp>
        <p:nvSpPr>
          <p:cNvPr id="84" name="TextBox 83">
            <a:extLst>
              <a:ext uri="{FF2B5EF4-FFF2-40B4-BE49-F238E27FC236}">
                <a16:creationId xmlns:a16="http://schemas.microsoft.com/office/drawing/2014/main" id="{7BFC2DD8-9704-4A78-B359-6CE69B6AA829}"/>
              </a:ext>
            </a:extLst>
          </p:cNvPr>
          <p:cNvSpPr txBox="1"/>
          <p:nvPr/>
        </p:nvSpPr>
        <p:spPr>
          <a:xfrm>
            <a:off x="2858956" y="5891940"/>
            <a:ext cx="1351652" cy="461665"/>
          </a:xfrm>
          <a:prstGeom prst="rect">
            <a:avLst/>
          </a:prstGeom>
          <a:noFill/>
        </p:spPr>
        <p:txBody>
          <a:bodyPr wrap="none" rtlCol="0">
            <a:spAutoFit/>
          </a:bodyPr>
          <a:lstStyle/>
          <a:p>
            <a:r>
              <a:rPr lang="en-US" sz="2400"/>
              <a:t>Publisher</a:t>
            </a:r>
          </a:p>
        </p:txBody>
      </p:sp>
      <p:sp>
        <p:nvSpPr>
          <p:cNvPr id="85" name="TextBox 84">
            <a:extLst>
              <a:ext uri="{FF2B5EF4-FFF2-40B4-BE49-F238E27FC236}">
                <a16:creationId xmlns:a16="http://schemas.microsoft.com/office/drawing/2014/main" id="{5544ABB0-AE17-4F97-ABD0-1F09F0999602}"/>
              </a:ext>
            </a:extLst>
          </p:cNvPr>
          <p:cNvSpPr txBox="1"/>
          <p:nvPr/>
        </p:nvSpPr>
        <p:spPr>
          <a:xfrm>
            <a:off x="10122369" y="5762242"/>
            <a:ext cx="1394869" cy="461665"/>
          </a:xfrm>
          <a:prstGeom prst="rect">
            <a:avLst/>
          </a:prstGeom>
          <a:noFill/>
        </p:spPr>
        <p:txBody>
          <a:bodyPr wrap="none" rtlCol="0">
            <a:spAutoFit/>
          </a:bodyPr>
          <a:lstStyle/>
          <a:p>
            <a:r>
              <a:rPr lang="en-US" sz="2400"/>
              <a:t>Customer</a:t>
            </a:r>
          </a:p>
        </p:txBody>
      </p:sp>
      <p:cxnSp>
        <p:nvCxnSpPr>
          <p:cNvPr id="87" name="Straight Arrow Connector 86">
            <a:extLst>
              <a:ext uri="{FF2B5EF4-FFF2-40B4-BE49-F238E27FC236}">
                <a16:creationId xmlns:a16="http://schemas.microsoft.com/office/drawing/2014/main" id="{10FF883B-DF7D-4E48-A80D-9AF78BA4A53D}"/>
              </a:ext>
            </a:extLst>
          </p:cNvPr>
          <p:cNvCxnSpPr/>
          <p:nvPr/>
        </p:nvCxnSpPr>
        <p:spPr>
          <a:xfrm flipH="1">
            <a:off x="8482847" y="3323518"/>
            <a:ext cx="9145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A0C120-D8D8-4B72-9019-1993D85587B7}"/>
              </a:ext>
            </a:extLst>
          </p:cNvPr>
          <p:cNvCxnSpPr>
            <a:cxnSpLocks/>
          </p:cNvCxnSpPr>
          <p:nvPr/>
        </p:nvCxnSpPr>
        <p:spPr>
          <a:xfrm>
            <a:off x="3246372" y="3933118"/>
            <a:ext cx="0" cy="55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FD799E0-385F-4092-88F7-A1A47A32C159}"/>
              </a:ext>
            </a:extLst>
          </p:cNvPr>
          <p:cNvSpPr txBox="1"/>
          <p:nvPr/>
        </p:nvSpPr>
        <p:spPr>
          <a:xfrm>
            <a:off x="8411967" y="3382684"/>
            <a:ext cx="508857" cy="369332"/>
          </a:xfrm>
          <a:prstGeom prst="rect">
            <a:avLst/>
          </a:prstGeom>
          <a:noFill/>
        </p:spPr>
        <p:txBody>
          <a:bodyPr wrap="none" rtlCol="0">
            <a:spAutoFit/>
          </a:bodyPr>
          <a:lstStyle/>
          <a:p>
            <a:r>
              <a:rPr lang="en-US" dirty="0"/>
              <a:t>Pay</a:t>
            </a:r>
          </a:p>
        </p:txBody>
      </p:sp>
      <p:sp>
        <p:nvSpPr>
          <p:cNvPr id="94" name="TextBox 93">
            <a:extLst>
              <a:ext uri="{FF2B5EF4-FFF2-40B4-BE49-F238E27FC236}">
                <a16:creationId xmlns:a16="http://schemas.microsoft.com/office/drawing/2014/main" id="{84EF35E1-3E7E-4738-8179-D61F1D5652F0}"/>
              </a:ext>
            </a:extLst>
          </p:cNvPr>
          <p:cNvSpPr txBox="1"/>
          <p:nvPr/>
        </p:nvSpPr>
        <p:spPr>
          <a:xfrm>
            <a:off x="3232734" y="4024707"/>
            <a:ext cx="826765" cy="369332"/>
          </a:xfrm>
          <a:prstGeom prst="rect">
            <a:avLst/>
          </a:prstGeom>
          <a:noFill/>
        </p:spPr>
        <p:txBody>
          <a:bodyPr wrap="none" rtlCol="0">
            <a:spAutoFit/>
          </a:bodyPr>
          <a:lstStyle/>
          <a:p>
            <a:r>
              <a:rPr lang="en-US" dirty="0"/>
              <a:t>Payout</a:t>
            </a:r>
          </a:p>
        </p:txBody>
      </p:sp>
      <p:cxnSp>
        <p:nvCxnSpPr>
          <p:cNvPr id="96" name="Straight Arrow Connector 95">
            <a:extLst>
              <a:ext uri="{FF2B5EF4-FFF2-40B4-BE49-F238E27FC236}">
                <a16:creationId xmlns:a16="http://schemas.microsoft.com/office/drawing/2014/main" id="{EDB92F32-7DC0-429F-B7D0-2DCB1EB7A911}"/>
              </a:ext>
            </a:extLst>
          </p:cNvPr>
          <p:cNvCxnSpPr>
            <a:cxnSpLocks/>
            <a:stCxn id="22" idx="0"/>
            <a:endCxn id="13" idx="2"/>
          </p:cNvCxnSpPr>
          <p:nvPr/>
        </p:nvCxnSpPr>
        <p:spPr>
          <a:xfrm flipV="1">
            <a:off x="4704268" y="3544879"/>
            <a:ext cx="0" cy="11984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43D4048-5186-44FE-9183-757AB5807BE3}"/>
              </a:ext>
            </a:extLst>
          </p:cNvPr>
          <p:cNvSpPr txBox="1"/>
          <p:nvPr/>
        </p:nvSpPr>
        <p:spPr>
          <a:xfrm>
            <a:off x="5222380" y="3985138"/>
            <a:ext cx="2287229" cy="400110"/>
          </a:xfrm>
          <a:prstGeom prst="rect">
            <a:avLst/>
          </a:prstGeom>
          <a:noFill/>
        </p:spPr>
        <p:txBody>
          <a:bodyPr wrap="none" rtlCol="0">
            <a:spAutoFit/>
          </a:bodyPr>
          <a:lstStyle/>
          <a:p>
            <a:r>
              <a:rPr lang="en-US" sz="2000" b="1" dirty="0">
                <a:solidFill>
                  <a:schemeClr val="accent4">
                    <a:lumMod val="60000"/>
                    <a:lumOff val="40000"/>
                  </a:schemeClr>
                </a:solidFill>
              </a:rPr>
              <a:t>Development effort</a:t>
            </a:r>
          </a:p>
        </p:txBody>
      </p:sp>
      <p:cxnSp>
        <p:nvCxnSpPr>
          <p:cNvPr id="103" name="Connector: Elbow 102">
            <a:extLst>
              <a:ext uri="{FF2B5EF4-FFF2-40B4-BE49-F238E27FC236}">
                <a16:creationId xmlns:a16="http://schemas.microsoft.com/office/drawing/2014/main" id="{5F58F59A-D191-4A02-B7B5-B212E7E2C305}"/>
              </a:ext>
            </a:extLst>
          </p:cNvPr>
          <p:cNvCxnSpPr>
            <a:stCxn id="7" idx="3"/>
            <a:endCxn id="20" idx="1"/>
          </p:cNvCxnSpPr>
          <p:nvPr/>
        </p:nvCxnSpPr>
        <p:spPr>
          <a:xfrm flipV="1">
            <a:off x="3034384" y="2882097"/>
            <a:ext cx="3339768" cy="1"/>
          </a:xfrm>
          <a:prstGeom prst="bent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6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7" grpId="0" animBg="1"/>
      <p:bldP spid="13" grpId="0" animBg="1"/>
      <p:bldP spid="20" grpId="0" animBg="1"/>
      <p:bldP spid="21" grpId="0" animBg="1"/>
      <p:bldP spid="22" grpId="0" animBg="1"/>
      <p:bldP spid="27" grpId="0"/>
      <p:bldP spid="37" grpId="0"/>
      <p:bldP spid="46" grpId="0"/>
      <p:bldP spid="50" grpId="0"/>
      <p:bldP spid="51" grpId="0"/>
      <p:bldP spid="91" grpId="0"/>
      <p:bldP spid="94"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CBEE744-105A-460F-BE64-BA6423F718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8279D-A2AE-418F-A279-67725F1A47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Demo – buyer experience</a:t>
            </a:r>
          </a:p>
        </p:txBody>
      </p:sp>
    </p:spTree>
    <p:extLst>
      <p:ext uri="{BB962C8B-B14F-4D97-AF65-F5344CB8AC3E}">
        <p14:creationId xmlns:p14="http://schemas.microsoft.com/office/powerpoint/2010/main" val="13070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1FB6-8BE8-4A30-A07F-12F61720F8E5}"/>
              </a:ext>
            </a:extLst>
          </p:cNvPr>
          <p:cNvSpPr>
            <a:spLocks noGrp="1"/>
          </p:cNvSpPr>
          <p:nvPr>
            <p:ph type="title"/>
          </p:nvPr>
        </p:nvSpPr>
        <p:spPr/>
        <p:txBody>
          <a:bodyPr/>
          <a:lstStyle/>
          <a:p>
            <a:r>
              <a:rPr lang="en-US" dirty="0"/>
              <a:t>Under the hood - integration</a:t>
            </a:r>
          </a:p>
        </p:txBody>
      </p:sp>
      <p:sp>
        <p:nvSpPr>
          <p:cNvPr id="3" name="Rectangle: Rounded Corners 2">
            <a:extLst>
              <a:ext uri="{FF2B5EF4-FFF2-40B4-BE49-F238E27FC236}">
                <a16:creationId xmlns:a16="http://schemas.microsoft.com/office/drawing/2014/main" id="{197E55FF-A9F9-42A8-9137-138A7FD9788A}"/>
              </a:ext>
            </a:extLst>
          </p:cNvPr>
          <p:cNvSpPr/>
          <p:nvPr/>
        </p:nvSpPr>
        <p:spPr>
          <a:xfrm>
            <a:off x="2048812" y="3410505"/>
            <a:ext cx="1634457"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dirty="0">
                <a:ln>
                  <a:noFill/>
                </a:ln>
                <a:solidFill>
                  <a:schemeClr val="tx1"/>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Commercial marketplace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3F1482-E46E-4356-B4FC-AAFCA271CC8D}"/>
              </a:ext>
            </a:extLst>
          </p:cNvPr>
          <p:cNvSpPr/>
          <p:nvPr/>
        </p:nvSpPr>
        <p:spPr>
          <a:xfrm>
            <a:off x="8879621" y="3410505"/>
            <a:ext cx="163445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SaaS Solution</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7464FAB-B6AD-4512-97CA-5AB34E7A24C7}"/>
              </a:ext>
            </a:extLst>
          </p:cNvPr>
          <p:cNvSpPr/>
          <p:nvPr/>
        </p:nvSpPr>
        <p:spPr>
          <a:xfrm>
            <a:off x="6344178" y="4491888"/>
            <a:ext cx="1794143"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Webhook endpoint</a:t>
            </a:r>
            <a:endParaRPr lang="en-US">
              <a:solidFill>
                <a:schemeClr val="tx1"/>
              </a:solidFill>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3BA0DE1-E4D4-4C08-8708-617D87A3FFE4}"/>
              </a:ext>
            </a:extLst>
          </p:cNvPr>
          <p:cNvCxnSpPr>
            <a:cxnSpLocks/>
          </p:cNvCxnSpPr>
          <p:nvPr/>
        </p:nvCxnSpPr>
        <p:spPr>
          <a:xfrm flipH="1">
            <a:off x="3683269" y="5395866"/>
            <a:ext cx="2498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6">
            <a:extLst>
              <a:ext uri="{FF2B5EF4-FFF2-40B4-BE49-F238E27FC236}">
                <a16:creationId xmlns:a16="http://schemas.microsoft.com/office/drawing/2014/main" id="{F6598BC7-FA43-40D5-83F9-E12E492580D8}"/>
              </a:ext>
            </a:extLst>
          </p:cNvPr>
          <p:cNvSpPr txBox="1"/>
          <p:nvPr/>
        </p:nvSpPr>
        <p:spPr>
          <a:xfrm>
            <a:off x="4459755" y="5384658"/>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cxnSp>
        <p:nvCxnSpPr>
          <p:cNvPr id="13" name="Straight Arrow Connector 12">
            <a:extLst>
              <a:ext uri="{FF2B5EF4-FFF2-40B4-BE49-F238E27FC236}">
                <a16:creationId xmlns:a16="http://schemas.microsoft.com/office/drawing/2014/main" id="{14D9C572-811E-47F8-8091-DD99CDB6DE01}"/>
              </a:ext>
            </a:extLst>
          </p:cNvPr>
          <p:cNvCxnSpPr>
            <a:cxnSpLocks/>
            <a:endCxn id="9" idx="1"/>
          </p:cNvCxnSpPr>
          <p:nvPr/>
        </p:nvCxnSpPr>
        <p:spPr>
          <a:xfrm>
            <a:off x="3683269" y="4827487"/>
            <a:ext cx="2660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6">
            <a:extLst>
              <a:ext uri="{FF2B5EF4-FFF2-40B4-BE49-F238E27FC236}">
                <a16:creationId xmlns:a16="http://schemas.microsoft.com/office/drawing/2014/main" id="{461109B1-9248-4E03-A268-F09180051CF9}"/>
              </a:ext>
            </a:extLst>
          </p:cNvPr>
          <p:cNvSpPr txBox="1"/>
          <p:nvPr/>
        </p:nvSpPr>
        <p:spPr>
          <a:xfrm>
            <a:off x="4491641" y="451820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Notify</a:t>
            </a:r>
          </a:p>
        </p:txBody>
      </p:sp>
      <p:sp>
        <p:nvSpPr>
          <p:cNvPr id="15" name="Rectangle: Rounded Corners 14">
            <a:extLst>
              <a:ext uri="{FF2B5EF4-FFF2-40B4-BE49-F238E27FC236}">
                <a16:creationId xmlns:a16="http://schemas.microsoft.com/office/drawing/2014/main" id="{0263D84C-4DE9-4365-A01B-22A87F7FCE54}"/>
              </a:ext>
            </a:extLst>
          </p:cNvPr>
          <p:cNvSpPr/>
          <p:nvPr/>
        </p:nvSpPr>
        <p:spPr>
          <a:xfrm>
            <a:off x="6347653" y="3636649"/>
            <a:ext cx="1751675"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Landing page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18" name="Text Box 6">
            <a:extLst>
              <a:ext uri="{FF2B5EF4-FFF2-40B4-BE49-F238E27FC236}">
                <a16:creationId xmlns:a16="http://schemas.microsoft.com/office/drawing/2014/main" id="{26BF6654-A767-41AB-A528-5C412E10BF5F}"/>
              </a:ext>
            </a:extLst>
          </p:cNvPr>
          <p:cNvSpPr txBox="1"/>
          <p:nvPr/>
        </p:nvSpPr>
        <p:spPr>
          <a:xfrm>
            <a:off x="3854070" y="3264527"/>
            <a:ext cx="2070612" cy="9095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Transfer buyer to configure</a:t>
            </a:r>
          </a:p>
        </p:txBody>
      </p:sp>
      <p:sp>
        <p:nvSpPr>
          <p:cNvPr id="19" name="Text Box 6">
            <a:extLst>
              <a:ext uri="{FF2B5EF4-FFF2-40B4-BE49-F238E27FC236}">
                <a16:creationId xmlns:a16="http://schemas.microsoft.com/office/drawing/2014/main" id="{EE7C04D6-4AA5-4942-B7E9-6BDBD4F535A3}"/>
              </a:ext>
            </a:extLst>
          </p:cNvPr>
          <p:cNvSpPr txBox="1"/>
          <p:nvPr/>
        </p:nvSpPr>
        <p:spPr>
          <a:xfrm>
            <a:off x="838200" y="3137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Subscribe</a:t>
            </a:r>
          </a:p>
        </p:txBody>
      </p:sp>
      <p:pic>
        <p:nvPicPr>
          <p:cNvPr id="22" name="Graphic 21" descr="Office worker female outline">
            <a:extLst>
              <a:ext uri="{FF2B5EF4-FFF2-40B4-BE49-F238E27FC236}">
                <a16:creationId xmlns:a16="http://schemas.microsoft.com/office/drawing/2014/main" id="{5D3B015A-65A9-4D1B-89A0-55BE5B2510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8840" y="1852663"/>
            <a:ext cx="914400" cy="914400"/>
          </a:xfrm>
          <a:prstGeom prst="rect">
            <a:avLst/>
          </a:prstGeom>
        </p:spPr>
      </p:pic>
      <p:sp>
        <p:nvSpPr>
          <p:cNvPr id="23" name="TextBox 22">
            <a:extLst>
              <a:ext uri="{FF2B5EF4-FFF2-40B4-BE49-F238E27FC236}">
                <a16:creationId xmlns:a16="http://schemas.microsoft.com/office/drawing/2014/main" id="{418FE8E7-B1A4-448C-BB60-70A3DBB636C9}"/>
              </a:ext>
            </a:extLst>
          </p:cNvPr>
          <p:cNvSpPr txBox="1"/>
          <p:nvPr/>
        </p:nvSpPr>
        <p:spPr>
          <a:xfrm>
            <a:off x="1773403" y="2200587"/>
            <a:ext cx="728469" cy="369332"/>
          </a:xfrm>
          <a:prstGeom prst="rect">
            <a:avLst/>
          </a:prstGeom>
          <a:noFill/>
        </p:spPr>
        <p:txBody>
          <a:bodyPr wrap="none" rtlCol="0">
            <a:spAutoFit/>
          </a:bodyPr>
          <a:lstStyle/>
          <a:p>
            <a:pPr algn="ctr"/>
            <a:r>
              <a:rPr lang="en-US" dirty="0"/>
              <a:t>Buyer</a:t>
            </a:r>
          </a:p>
        </p:txBody>
      </p:sp>
      <p:pic>
        <p:nvPicPr>
          <p:cNvPr id="26" name="Graphic 25" descr="Users outline">
            <a:extLst>
              <a:ext uri="{FF2B5EF4-FFF2-40B4-BE49-F238E27FC236}">
                <a16:creationId xmlns:a16="http://schemas.microsoft.com/office/drawing/2014/main" id="{589851DB-30C9-43B7-88D5-E09AC3C66B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9649" y="1796705"/>
            <a:ext cx="914400" cy="914400"/>
          </a:xfrm>
          <a:prstGeom prst="rect">
            <a:avLst/>
          </a:prstGeom>
        </p:spPr>
      </p:pic>
      <p:sp>
        <p:nvSpPr>
          <p:cNvPr id="27" name="TextBox 26">
            <a:extLst>
              <a:ext uri="{FF2B5EF4-FFF2-40B4-BE49-F238E27FC236}">
                <a16:creationId xmlns:a16="http://schemas.microsoft.com/office/drawing/2014/main" id="{0118D4B8-EFFE-4C38-AAE3-2726EDA1422B}"/>
              </a:ext>
            </a:extLst>
          </p:cNvPr>
          <p:cNvSpPr txBox="1"/>
          <p:nvPr/>
        </p:nvSpPr>
        <p:spPr>
          <a:xfrm>
            <a:off x="8008222" y="1916832"/>
            <a:ext cx="1231427" cy="369332"/>
          </a:xfrm>
          <a:prstGeom prst="rect">
            <a:avLst/>
          </a:prstGeom>
          <a:noFill/>
        </p:spPr>
        <p:txBody>
          <a:bodyPr wrap="none" rtlCol="0">
            <a:spAutoFit/>
          </a:bodyPr>
          <a:lstStyle/>
          <a:p>
            <a:pPr algn="ctr"/>
            <a:r>
              <a:rPr lang="en-US" dirty="0"/>
              <a:t>End user(s)</a:t>
            </a:r>
          </a:p>
        </p:txBody>
      </p:sp>
      <p:sp>
        <p:nvSpPr>
          <p:cNvPr id="28" name="Rectangle: Rounded Corners 27">
            <a:extLst>
              <a:ext uri="{FF2B5EF4-FFF2-40B4-BE49-F238E27FC236}">
                <a16:creationId xmlns:a16="http://schemas.microsoft.com/office/drawing/2014/main" id="{5307ABF9-56A1-41E1-9B6A-FB37BDDC8592}"/>
              </a:ext>
            </a:extLst>
          </p:cNvPr>
          <p:cNvSpPr/>
          <p:nvPr/>
        </p:nvSpPr>
        <p:spPr>
          <a:xfrm>
            <a:off x="6181653" y="3410505"/>
            <a:ext cx="213701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Integration</a:t>
            </a:r>
            <a:endParaRPr lang="en-US" dirty="0">
              <a:solidFill>
                <a:schemeClr val="tx1"/>
              </a:solidFill>
              <a:effectLst/>
              <a:ea typeface="Calibri" panose="020F0502020204030204" pitchFamily="34" charset="0"/>
              <a:cs typeface="Times New Roman" panose="02020603050405020304" pitchFamily="18" charset="0"/>
            </a:endParaRPr>
          </a:p>
        </p:txBody>
      </p:sp>
      <p:cxnSp>
        <p:nvCxnSpPr>
          <p:cNvPr id="36" name="Connector: Elbow 35">
            <a:extLst>
              <a:ext uri="{FF2B5EF4-FFF2-40B4-BE49-F238E27FC236}">
                <a16:creationId xmlns:a16="http://schemas.microsoft.com/office/drawing/2014/main" id="{73145C18-71C6-49C2-8D07-E30D6379F68C}"/>
              </a:ext>
            </a:extLst>
          </p:cNvPr>
          <p:cNvCxnSpPr>
            <a:cxnSpLocks/>
            <a:stCxn id="22" idx="2"/>
            <a:endCxn id="15" idx="1"/>
          </p:cNvCxnSpPr>
          <p:nvPr/>
        </p:nvCxnSpPr>
        <p:spPr>
          <a:xfrm rot="16200000" flipH="1">
            <a:off x="4004254" y="1628848"/>
            <a:ext cx="1205185" cy="3481613"/>
          </a:xfrm>
          <a:prstGeom prst="bentConnector2">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590CAA4-DA6E-4409-9958-BDB2F88A2C09}"/>
              </a:ext>
            </a:extLst>
          </p:cNvPr>
          <p:cNvCxnSpPr>
            <a:cxnSpLocks/>
            <a:stCxn id="22" idx="2"/>
            <a:endCxn id="3" idx="1"/>
          </p:cNvCxnSpPr>
          <p:nvPr/>
        </p:nvCxnSpPr>
        <p:spPr>
          <a:xfrm rot="5400000">
            <a:off x="1541493" y="3274382"/>
            <a:ext cx="1831867" cy="817228"/>
          </a:xfrm>
          <a:prstGeom prst="bentConnector4">
            <a:avLst>
              <a:gd name="adj1" fmla="val 17562"/>
              <a:gd name="adj2" fmla="val 1279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E788475-1478-4C6E-999B-80086ABD05E2}"/>
              </a:ext>
            </a:extLst>
          </p:cNvPr>
          <p:cNvSpPr/>
          <p:nvPr/>
        </p:nvSpPr>
        <p:spPr>
          <a:xfrm>
            <a:off x="5820486" y="3079883"/>
            <a:ext cx="5316773" cy="3261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Publisher</a:t>
            </a:r>
          </a:p>
        </p:txBody>
      </p:sp>
      <p:cxnSp>
        <p:nvCxnSpPr>
          <p:cNvPr id="52" name="Straight Arrow Connector 51">
            <a:extLst>
              <a:ext uri="{FF2B5EF4-FFF2-40B4-BE49-F238E27FC236}">
                <a16:creationId xmlns:a16="http://schemas.microsoft.com/office/drawing/2014/main" id="{F332D887-489B-4C46-A029-B7B116388891}"/>
              </a:ext>
            </a:extLst>
          </p:cNvPr>
          <p:cNvCxnSpPr>
            <a:cxnSpLocks/>
            <a:stCxn id="26" idx="2"/>
            <a:endCxn id="8" idx="0"/>
          </p:cNvCxnSpPr>
          <p:nvPr/>
        </p:nvCxnSpPr>
        <p:spPr>
          <a:xfrm>
            <a:off x="9696849" y="2711105"/>
            <a:ext cx="0" cy="69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59998B7-F932-4AE1-A5FD-AA2C6D904954}"/>
              </a:ext>
            </a:extLst>
          </p:cNvPr>
          <p:cNvSpPr/>
          <p:nvPr/>
        </p:nvSpPr>
        <p:spPr>
          <a:xfrm>
            <a:off x="1724347" y="1690688"/>
            <a:ext cx="9412911" cy="120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Customer</a:t>
            </a:r>
          </a:p>
        </p:txBody>
      </p:sp>
      <p:cxnSp>
        <p:nvCxnSpPr>
          <p:cNvPr id="71" name="Straight Arrow Connector 70">
            <a:extLst>
              <a:ext uri="{FF2B5EF4-FFF2-40B4-BE49-F238E27FC236}">
                <a16:creationId xmlns:a16="http://schemas.microsoft.com/office/drawing/2014/main" id="{8DED65D7-3B77-4F46-BF09-1B1FF15EAC72}"/>
              </a:ext>
            </a:extLst>
          </p:cNvPr>
          <p:cNvCxnSpPr>
            <a:cxnSpLocks/>
          </p:cNvCxnSpPr>
          <p:nvPr/>
        </p:nvCxnSpPr>
        <p:spPr>
          <a:xfrm flipH="1">
            <a:off x="3683270" y="497355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DB7DF7-3A66-4D7F-9086-00C8D5926391}"/>
              </a:ext>
            </a:extLst>
          </p:cNvPr>
          <p:cNvCxnSpPr>
            <a:cxnSpLocks/>
          </p:cNvCxnSpPr>
          <p:nvPr/>
        </p:nvCxnSpPr>
        <p:spPr>
          <a:xfrm flipH="1">
            <a:off x="3683269" y="411716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6">
            <a:extLst>
              <a:ext uri="{FF2B5EF4-FFF2-40B4-BE49-F238E27FC236}">
                <a16:creationId xmlns:a16="http://schemas.microsoft.com/office/drawing/2014/main" id="{A763B17B-DA3F-4887-A42B-BC6C74668BF0}"/>
              </a:ext>
            </a:extLst>
          </p:cNvPr>
          <p:cNvSpPr txBox="1"/>
          <p:nvPr/>
        </p:nvSpPr>
        <p:spPr>
          <a:xfrm>
            <a:off x="4459754" y="4900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80" name="Text Box 6">
            <a:extLst>
              <a:ext uri="{FF2B5EF4-FFF2-40B4-BE49-F238E27FC236}">
                <a16:creationId xmlns:a16="http://schemas.microsoft.com/office/drawing/2014/main" id="{2351F08B-F5FD-4FF7-8F5F-E3CE45E86223}"/>
              </a:ext>
            </a:extLst>
          </p:cNvPr>
          <p:cNvSpPr txBox="1"/>
          <p:nvPr/>
        </p:nvSpPr>
        <p:spPr>
          <a:xfrm>
            <a:off x="4491642" y="4056640"/>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Tree>
    <p:extLst>
      <p:ext uri="{BB962C8B-B14F-4D97-AF65-F5344CB8AC3E}">
        <p14:creationId xmlns:p14="http://schemas.microsoft.com/office/powerpoint/2010/main" val="22006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EA202-800B-493D-AF9E-C368E1AC09E4}"/>
              </a:ext>
            </a:extLst>
          </p:cNvPr>
          <p:cNvPicPr>
            <a:picLocks noChangeAspect="1"/>
          </p:cNvPicPr>
          <p:nvPr/>
        </p:nvPicPr>
        <p:blipFill>
          <a:blip r:embed="rId2"/>
          <a:stretch>
            <a:fillRect/>
          </a:stretch>
        </p:blipFill>
        <p:spPr>
          <a:xfrm>
            <a:off x="531804" y="1690688"/>
            <a:ext cx="7129964" cy="4495678"/>
          </a:xfrm>
          <a:prstGeom prst="rect">
            <a:avLst/>
          </a:prstGeom>
        </p:spPr>
      </p:pic>
      <p:cxnSp>
        <p:nvCxnSpPr>
          <p:cNvPr id="6" name="Straight Arrow Connector 5">
            <a:extLst>
              <a:ext uri="{FF2B5EF4-FFF2-40B4-BE49-F238E27FC236}">
                <a16:creationId xmlns:a16="http://schemas.microsoft.com/office/drawing/2014/main" id="{B7CE0447-A936-4888-A1AF-839BD22FB1EA}"/>
              </a:ext>
            </a:extLst>
          </p:cNvPr>
          <p:cNvCxnSpPr>
            <a:cxnSpLocks/>
          </p:cNvCxnSpPr>
          <p:nvPr/>
        </p:nvCxnSpPr>
        <p:spPr>
          <a:xfrm flipH="1" flipV="1">
            <a:off x="7220299" y="3480489"/>
            <a:ext cx="1095270" cy="143067"/>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7D0DAC-4BF9-47C0-8672-AAF0BEABE8C4}"/>
              </a:ext>
            </a:extLst>
          </p:cNvPr>
          <p:cNvCxnSpPr>
            <a:cxnSpLocks/>
          </p:cNvCxnSpPr>
          <p:nvPr/>
        </p:nvCxnSpPr>
        <p:spPr>
          <a:xfrm flipH="1" flipV="1">
            <a:off x="7363369" y="4111861"/>
            <a:ext cx="1030353" cy="4198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DAE49B-2933-4E4E-8424-DCBCA1E78B13}"/>
              </a:ext>
            </a:extLst>
          </p:cNvPr>
          <p:cNvCxnSpPr>
            <a:cxnSpLocks/>
          </p:cNvCxnSpPr>
          <p:nvPr/>
        </p:nvCxnSpPr>
        <p:spPr>
          <a:xfrm flipH="1">
            <a:off x="7860644" y="4680249"/>
            <a:ext cx="376771" cy="554394"/>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47F27F0F-C3BE-4ED5-92B6-67694351B061}"/>
              </a:ext>
            </a:extLst>
          </p:cNvPr>
          <p:cNvSpPr/>
          <p:nvPr/>
        </p:nvSpPr>
        <p:spPr>
          <a:xfrm rot="10800000">
            <a:off x="7500217" y="4600163"/>
            <a:ext cx="198874" cy="1362263"/>
          </a:xfrm>
          <a:prstGeom prst="leftBrace">
            <a:avLst>
              <a:gd name="adj1" fmla="val 8333"/>
              <a:gd name="adj2" fmla="val 54592"/>
            </a:avLst>
          </a:prstGeom>
          <a:ln w="41275">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8DBA3D9B-CC35-4921-9C75-ACF3B4CBEA40}"/>
              </a:ext>
            </a:extLst>
          </p:cNvPr>
          <p:cNvPicPr>
            <a:picLocks noChangeAspect="1"/>
          </p:cNvPicPr>
          <p:nvPr/>
        </p:nvPicPr>
        <p:blipFill>
          <a:blip r:embed="rId3"/>
          <a:stretch>
            <a:fillRect/>
          </a:stretch>
        </p:blipFill>
        <p:spPr>
          <a:xfrm>
            <a:off x="7974112" y="2950196"/>
            <a:ext cx="3951302" cy="2427745"/>
          </a:xfrm>
          <a:prstGeom prst="rect">
            <a:avLst/>
          </a:prstGeom>
        </p:spPr>
      </p:pic>
      <p:sp>
        <p:nvSpPr>
          <p:cNvPr id="10" name="Title 9">
            <a:extLst>
              <a:ext uri="{FF2B5EF4-FFF2-40B4-BE49-F238E27FC236}">
                <a16:creationId xmlns:a16="http://schemas.microsoft.com/office/drawing/2014/main" id="{DAAB1953-BA70-4B3E-A2EC-379D68A5604D}"/>
              </a:ext>
            </a:extLst>
          </p:cNvPr>
          <p:cNvSpPr>
            <a:spLocks noGrp="1"/>
          </p:cNvSpPr>
          <p:nvPr>
            <p:ph type="title"/>
          </p:nvPr>
        </p:nvSpPr>
        <p:spPr/>
        <p:txBody>
          <a:bodyPr/>
          <a:lstStyle/>
          <a:p>
            <a:r>
              <a:rPr lang="en-US" dirty="0"/>
              <a:t>Mapping to Partner Center</a:t>
            </a:r>
          </a:p>
        </p:txBody>
      </p:sp>
    </p:spTree>
    <p:extLst>
      <p:ext uri="{BB962C8B-B14F-4D97-AF65-F5344CB8AC3E}">
        <p14:creationId xmlns:p14="http://schemas.microsoft.com/office/powerpoint/2010/main" val="388400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9EE9-F8BB-4D3A-93D8-A529FCFA4849}"/>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53ACD4C3-EBB3-458F-9C39-CDEA47A4C4D9}"/>
              </a:ext>
            </a:extLst>
          </p:cNvPr>
          <p:cNvSpPr>
            <a:spLocks noGrp="1"/>
          </p:cNvSpPr>
          <p:nvPr>
            <p:ph idx="1"/>
          </p:nvPr>
        </p:nvSpPr>
        <p:spPr/>
        <p:txBody>
          <a:bodyPr>
            <a:normAutofit fontScale="92500"/>
          </a:bodyPr>
          <a:lstStyle/>
          <a:p>
            <a:r>
              <a:rPr lang="en-US" dirty="0"/>
              <a:t>Manage subscription life-time, async (fulfillment API)</a:t>
            </a:r>
          </a:p>
          <a:p>
            <a:pPr lvl="1"/>
            <a:r>
              <a:rPr lang="en-US" dirty="0"/>
              <a:t>Resolve</a:t>
            </a:r>
          </a:p>
          <a:p>
            <a:pPr lvl="1"/>
            <a:r>
              <a:rPr lang="en-US" dirty="0"/>
              <a:t>Activate</a:t>
            </a:r>
          </a:p>
          <a:p>
            <a:pPr lvl="1"/>
            <a:r>
              <a:rPr lang="en-US" dirty="0"/>
              <a:t>Cancel</a:t>
            </a:r>
          </a:p>
          <a:p>
            <a:pPr lvl="1"/>
            <a:r>
              <a:rPr lang="en-US" dirty="0"/>
              <a:t>Update</a:t>
            </a:r>
          </a:p>
          <a:p>
            <a:r>
              <a:rPr lang="en-US" dirty="0"/>
              <a:t>Manage operations, update and cancel of a subscription (operations API)</a:t>
            </a:r>
          </a:p>
          <a:p>
            <a:pPr lvl="1"/>
            <a:r>
              <a:rPr lang="en-US" dirty="0"/>
              <a:t>List and get status</a:t>
            </a:r>
          </a:p>
          <a:p>
            <a:pPr lvl="1"/>
            <a:r>
              <a:rPr lang="en-US" dirty="0"/>
              <a:t>Patch, primarily for blocking subscription update</a:t>
            </a:r>
          </a:p>
          <a:p>
            <a:r>
              <a:rPr lang="en-US" dirty="0"/>
              <a:t>Metering API</a:t>
            </a:r>
          </a:p>
          <a:p>
            <a:pPr lvl="1"/>
            <a:r>
              <a:rPr lang="en-US" dirty="0"/>
              <a:t>Single usage</a:t>
            </a:r>
          </a:p>
          <a:p>
            <a:pPr lvl="1"/>
            <a:r>
              <a:rPr lang="en-US" dirty="0"/>
              <a:t>Batch usage</a:t>
            </a:r>
          </a:p>
          <a:p>
            <a:pPr lvl="1"/>
            <a:endParaRPr lang="en-US" dirty="0"/>
          </a:p>
        </p:txBody>
      </p:sp>
      <p:pic>
        <p:nvPicPr>
          <p:cNvPr id="5" name="Graphic 4" descr="Gears with solid fill">
            <a:extLst>
              <a:ext uri="{FF2B5EF4-FFF2-40B4-BE49-F238E27FC236}">
                <a16:creationId xmlns:a16="http://schemas.microsoft.com/office/drawing/2014/main" id="{C838DCD1-58C5-4627-BA53-662DA0F68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98539" y="281694"/>
            <a:ext cx="1828800" cy="1828800"/>
          </a:xfrm>
          <a:prstGeom prst="rect">
            <a:avLst/>
          </a:prstGeom>
        </p:spPr>
      </p:pic>
    </p:spTree>
    <p:extLst>
      <p:ext uri="{BB962C8B-B14F-4D97-AF65-F5344CB8AC3E}">
        <p14:creationId xmlns:p14="http://schemas.microsoft.com/office/powerpoint/2010/main" val="124733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399B-B457-48FE-AAE6-347C4340D460}"/>
              </a:ext>
            </a:extLst>
          </p:cNvPr>
          <p:cNvSpPr>
            <a:spLocks noGrp="1"/>
          </p:cNvSpPr>
          <p:nvPr>
            <p:ph type="title"/>
          </p:nvPr>
        </p:nvSpPr>
        <p:spPr/>
        <p:txBody>
          <a:bodyPr/>
          <a:lstStyle/>
          <a:p>
            <a:r>
              <a:rPr lang="en-US" dirty="0"/>
              <a:t>API security</a:t>
            </a:r>
          </a:p>
        </p:txBody>
      </p:sp>
      <p:sp>
        <p:nvSpPr>
          <p:cNvPr id="3" name="Content Placeholder 2">
            <a:extLst>
              <a:ext uri="{FF2B5EF4-FFF2-40B4-BE49-F238E27FC236}">
                <a16:creationId xmlns:a16="http://schemas.microsoft.com/office/drawing/2014/main" id="{7DE436E6-4C00-4117-83D5-593A0D2FB396}"/>
              </a:ext>
            </a:extLst>
          </p:cNvPr>
          <p:cNvSpPr>
            <a:spLocks noGrp="1"/>
          </p:cNvSpPr>
          <p:nvPr>
            <p:ph idx="1"/>
          </p:nvPr>
        </p:nvSpPr>
        <p:spPr>
          <a:xfrm>
            <a:off x="838201" y="1825625"/>
            <a:ext cx="5780876" cy="4351338"/>
          </a:xfrm>
        </p:spPr>
        <p:txBody>
          <a:bodyPr>
            <a:normAutofit fontScale="85000" lnSpcReduction="10000"/>
          </a:bodyPr>
          <a:lstStyle/>
          <a:p>
            <a:r>
              <a:rPr lang="en-US" dirty="0"/>
              <a:t>Authorization</a:t>
            </a:r>
          </a:p>
          <a:p>
            <a:pPr lvl="1"/>
            <a:r>
              <a:rPr lang="en-US" dirty="0">
                <a:hlinkClick r:id="rId2"/>
              </a:rPr>
              <a:t>Azure AD access control list </a:t>
            </a:r>
            <a:r>
              <a:rPr lang="en-US" dirty="0"/>
              <a:t>(not application permissions, e.g. </a:t>
            </a:r>
            <a:r>
              <a:rPr lang="en-US" dirty="0" err="1"/>
              <a:t>User.Read</a:t>
            </a:r>
            <a:r>
              <a:rPr lang="en-US" dirty="0"/>
              <a:t> on Graph API)</a:t>
            </a:r>
          </a:p>
          <a:p>
            <a:pPr lvl="1"/>
            <a:r>
              <a:rPr lang="en-US" dirty="0"/>
              <a:t>Publisher’s AAD App registration details on Partner Center during offer creation</a:t>
            </a:r>
          </a:p>
          <a:p>
            <a:r>
              <a:rPr lang="en-US" dirty="0"/>
              <a:t>Authentication</a:t>
            </a:r>
          </a:p>
          <a:p>
            <a:pPr lvl="1"/>
            <a:r>
              <a:rPr lang="en-US" dirty="0" err="1"/>
              <a:t>Oauth</a:t>
            </a:r>
            <a:r>
              <a:rPr lang="en-US" dirty="0"/>
              <a:t> 2.0 client credentials grant with a </a:t>
            </a:r>
            <a:r>
              <a:rPr lang="en-US" dirty="0">
                <a:hlinkClick r:id="rId3"/>
              </a:rPr>
              <a:t>token</a:t>
            </a:r>
            <a:r>
              <a:rPr lang="en-US" dirty="0"/>
              <a:t> </a:t>
            </a:r>
          </a:p>
          <a:p>
            <a:pPr lvl="1"/>
            <a:r>
              <a:rPr lang="en-US" dirty="0"/>
              <a:t>Bearer token on Authorization header</a:t>
            </a:r>
          </a:p>
          <a:p>
            <a:pPr lvl="2"/>
            <a:r>
              <a:rPr lang="en-US" dirty="0"/>
              <a:t>Get from AAD token endpoint</a:t>
            </a:r>
          </a:p>
          <a:p>
            <a:r>
              <a:rPr lang="en-US" dirty="0"/>
              <a:t>Azure AD App registration</a:t>
            </a:r>
          </a:p>
          <a:p>
            <a:pPr lvl="1"/>
            <a:r>
              <a:rPr lang="en-US" dirty="0"/>
              <a:t>Have multiple, per environment, team</a:t>
            </a:r>
          </a:p>
          <a:p>
            <a:pPr lvl="1"/>
            <a:r>
              <a:rPr lang="en-US" dirty="0"/>
              <a:t>Register single tenant</a:t>
            </a:r>
          </a:p>
          <a:p>
            <a:pPr lvl="1"/>
            <a:r>
              <a:rPr lang="en-US" dirty="0"/>
              <a:t>Isolate for calling marketplace API only</a:t>
            </a:r>
          </a:p>
        </p:txBody>
      </p:sp>
      <p:pic>
        <p:nvPicPr>
          <p:cNvPr id="5" name="Picture 4">
            <a:extLst>
              <a:ext uri="{FF2B5EF4-FFF2-40B4-BE49-F238E27FC236}">
                <a16:creationId xmlns:a16="http://schemas.microsoft.com/office/drawing/2014/main" id="{77C504D7-FEBC-4BCD-979F-73BA2AEF8D3F}"/>
              </a:ext>
            </a:extLst>
          </p:cNvPr>
          <p:cNvPicPr>
            <a:picLocks noChangeAspect="1"/>
          </p:cNvPicPr>
          <p:nvPr/>
        </p:nvPicPr>
        <p:blipFill>
          <a:blip r:embed="rId4"/>
          <a:stretch>
            <a:fillRect/>
          </a:stretch>
        </p:blipFill>
        <p:spPr>
          <a:xfrm>
            <a:off x="7598370" y="1745408"/>
            <a:ext cx="2401072" cy="1735211"/>
          </a:xfrm>
          <a:prstGeom prst="rect">
            <a:avLst/>
          </a:prstGeom>
        </p:spPr>
      </p:pic>
      <p:pic>
        <p:nvPicPr>
          <p:cNvPr id="7" name="Picture 6">
            <a:extLst>
              <a:ext uri="{FF2B5EF4-FFF2-40B4-BE49-F238E27FC236}">
                <a16:creationId xmlns:a16="http://schemas.microsoft.com/office/drawing/2014/main" id="{E326BC9F-1DA1-4F87-9F87-F81118070BC3}"/>
              </a:ext>
            </a:extLst>
          </p:cNvPr>
          <p:cNvPicPr>
            <a:picLocks noChangeAspect="1"/>
          </p:cNvPicPr>
          <p:nvPr/>
        </p:nvPicPr>
        <p:blipFill>
          <a:blip r:embed="rId5"/>
          <a:stretch>
            <a:fillRect/>
          </a:stretch>
        </p:blipFill>
        <p:spPr>
          <a:xfrm>
            <a:off x="6619077" y="3663676"/>
            <a:ext cx="5428315" cy="725443"/>
          </a:xfrm>
          <a:prstGeom prst="rect">
            <a:avLst/>
          </a:prstGeom>
        </p:spPr>
      </p:pic>
      <p:pic>
        <p:nvPicPr>
          <p:cNvPr id="9" name="Graphic 8" descr="Key with solid fill">
            <a:extLst>
              <a:ext uri="{FF2B5EF4-FFF2-40B4-BE49-F238E27FC236}">
                <a16:creationId xmlns:a16="http://schemas.microsoft.com/office/drawing/2014/main" id="{3C4934FF-D068-4D84-A2BB-5F72AD06E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14647" y="113506"/>
            <a:ext cx="1828800" cy="1828800"/>
          </a:xfrm>
          <a:prstGeom prst="rect">
            <a:avLst/>
          </a:prstGeom>
        </p:spPr>
      </p:pic>
    </p:spTree>
    <p:extLst>
      <p:ext uri="{BB962C8B-B14F-4D97-AF65-F5344CB8AC3E}">
        <p14:creationId xmlns:p14="http://schemas.microsoft.com/office/powerpoint/2010/main" val="19174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31DCF7FB-F667-419A-A11F-AC4289D67C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A0724-3815-4341-88B6-6AAB4073F43C}"/>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dirty="0">
                <a:solidFill>
                  <a:schemeClr val="bg1"/>
                </a:solidFill>
              </a:rPr>
              <a:t>Demo - calling the API</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9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rcenk dark.potx" id="{73E64A7C-2D21-41AB-8C08-9E9C67C30BBD}" vid="{0E47D9A5-09D5-4615-9E5D-C11DD8EFF6F0}"/>
    </a:ext>
  </a:extLst>
</a:theme>
</file>

<file path=ppt/theme/theme2.xml><?xml version="1.0" encoding="utf-8"?>
<a:theme xmlns:a="http://schemas.openxmlformats.org/drawingml/2006/main" name="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rcenk dark.potx" id="{73E64A7C-2D21-41AB-8C08-9E9C67C30BBD}" vid="{853CFCAB-1925-4206-B4DF-79056E5C6B2A}"/>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rcenk dark.potx" id="{73E64A7C-2D21-41AB-8C08-9E9C67C30BBD}" vid="{4FC84080-7033-48A4-A904-3BF214CAFD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e49a81-be5e-4014-9398-3019f1f1752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BF92710E105F4280274D1B8E1B990C" ma:contentTypeVersion="6" ma:contentTypeDescription="Create a new document." ma:contentTypeScope="" ma:versionID="58beebb19c2dea0bad420d613e888065">
  <xsd:schema xmlns:xsd="http://www.w3.org/2001/XMLSchema" xmlns:xs="http://www.w3.org/2001/XMLSchema" xmlns:p="http://schemas.microsoft.com/office/2006/metadata/properties" xmlns:ns1="http://schemas.microsoft.com/sharepoint/v3" xmlns:ns2="36e49a81-be5e-4014-9398-3019f1f1752b" targetNamespace="http://schemas.microsoft.com/office/2006/metadata/properties" ma:root="true" ma:fieldsID="a4b08fb53c35e73a5a6903941fc13fd9" ns1:_="" ns2:_="">
    <xsd:import namespace="http://schemas.microsoft.com/sharepoint/v3"/>
    <xsd:import namespace="36e49a81-be5e-4014-9398-3019f1f175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e49a81-be5e-4014-9398-3019f1f175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D79351-9B21-4A2E-89FE-EC23E6C85929}">
  <ds:schemaRefs>
    <ds:schemaRef ds:uri="http://schemas.microsoft.com/office/2006/metadata/properties"/>
    <ds:schemaRef ds:uri="860950fd-76a6-4866-9ca1-bf4d1f6059ce"/>
    <ds:schemaRef ds:uri="http://purl.org/dc/terms/"/>
    <ds:schemaRef ds:uri="http://schemas.microsoft.com/office/infopath/2007/PartnerControls"/>
    <ds:schemaRef ds:uri="http://purl.org/dc/elements/1.1/"/>
    <ds:schemaRef ds:uri="http://schemas.microsoft.com/sharepoint/v3"/>
    <ds:schemaRef ds:uri="http://schemas.microsoft.com/office/2006/documentManagement/types"/>
    <ds:schemaRef ds:uri="http://schemas.openxmlformats.org/package/2006/metadata/core-properties"/>
    <ds:schemaRef ds:uri="6a2d0f50-fb12-4f73-8097-036b3e2f6409"/>
    <ds:schemaRef ds:uri="http://www.w3.org/XML/1998/namespace"/>
    <ds:schemaRef ds:uri="http://purl.org/dc/dcmitype/"/>
    <ds:schemaRef ds:uri="36e49a81-be5e-4014-9398-3019f1f1752b"/>
  </ds:schemaRefs>
</ds:datastoreItem>
</file>

<file path=customXml/itemProps2.xml><?xml version="1.0" encoding="utf-8"?>
<ds:datastoreItem xmlns:ds="http://schemas.openxmlformats.org/officeDocument/2006/customXml" ds:itemID="{AE2749A7-4916-4775-BFE5-E774EFDAE5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e49a81-be5e-4014-9398-3019f1f175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96FA95-CEE8-43BA-B125-CD15682AE83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Ercenk dark</Template>
  <TotalTime>1815</TotalTime>
  <Words>883</Words>
  <Application>Microsoft Office PowerPoint</Application>
  <PresentationFormat>Widescreen</PresentationFormat>
  <Paragraphs>221</Paragraphs>
  <Slides>24</Slides>
  <Notes>4</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Arial</vt:lpstr>
      <vt:lpstr>Calibri</vt:lpstr>
      <vt:lpstr>Calibri Light</vt:lpstr>
      <vt:lpstr>Consolas</vt:lpstr>
      <vt:lpstr>Segoe UI</vt:lpstr>
      <vt:lpstr>Segoe UI Semibold</vt:lpstr>
      <vt:lpstr>Wingdings</vt:lpstr>
      <vt:lpstr>1_Office Theme</vt:lpstr>
      <vt:lpstr>9-51052_Microsoft_Inspire_Template_Dark</vt:lpstr>
      <vt:lpstr>White Template</vt:lpstr>
      <vt:lpstr>SaaS offers on commercial marketplace</vt:lpstr>
      <vt:lpstr>SaaS</vt:lpstr>
      <vt:lpstr>Anatomy of a SaaS offer</vt:lpstr>
      <vt:lpstr>Demo – buyer experience</vt:lpstr>
      <vt:lpstr>Under the hood - integration</vt:lpstr>
      <vt:lpstr>Mapping to Partner Center</vt:lpstr>
      <vt:lpstr>API</vt:lpstr>
      <vt:lpstr>API security</vt:lpstr>
      <vt:lpstr>Demo - calling the API</vt:lpstr>
      <vt:lpstr>Landing page</vt:lpstr>
      <vt:lpstr>Landing page, protocol</vt:lpstr>
      <vt:lpstr>Landing page, heads up</vt:lpstr>
      <vt:lpstr>Demo – landing page</vt:lpstr>
      <vt:lpstr>Webhook</vt:lpstr>
      <vt:lpstr>Webhook, protocol</vt:lpstr>
      <vt:lpstr>Validating the token</vt:lpstr>
      <vt:lpstr>Demo - webhook</vt:lpstr>
      <vt:lpstr>AAD, revisited</vt:lpstr>
      <vt:lpstr>Architecture choices</vt:lpstr>
      <vt:lpstr>Dev/test approach</vt:lpstr>
      <vt:lpstr>More resources</vt:lpstr>
      <vt:lpstr>Appendix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SaaS offers on commercial marketplace</dc:title>
  <dc:creator>Ercenk Keresteci</dc:creator>
  <cp:lastModifiedBy>Ercenk Keresteci</cp:lastModifiedBy>
  <cp:revision>19</cp:revision>
  <dcterms:created xsi:type="dcterms:W3CDTF">2021-03-12T18:28:44Z</dcterms:created>
  <dcterms:modified xsi:type="dcterms:W3CDTF">2021-03-25T19:15:39Z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ercenk@microsoft.com</vt:lpwstr>
  </property>
  <property fmtid="{D5CDD505-2E9C-101B-9397-08002B2CF9AE}" pid="5" name="MSIP_Label_f42aa342-8706-4288-bd11-ebb85995028c_SetDate">
    <vt:lpwstr>2020-04-29T14:39:26.3324727Z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88a9f404-5379-4153-8d3c-cc79da136208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0x010100ECBF92710E105F4280274D1B8E1B990C</vt:lpwstr>
  </property>
</Properties>
</file>